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99" r:id="rId10"/>
    <p:sldId id="264" r:id="rId11"/>
    <p:sldId id="285" r:id="rId12"/>
    <p:sldId id="286" r:id="rId13"/>
    <p:sldId id="265" r:id="rId14"/>
    <p:sldId id="283" r:id="rId15"/>
    <p:sldId id="275" r:id="rId16"/>
    <p:sldId id="287" r:id="rId17"/>
    <p:sldId id="267" r:id="rId18"/>
    <p:sldId id="288" r:id="rId19"/>
    <p:sldId id="289" r:id="rId20"/>
    <p:sldId id="290" r:id="rId21"/>
    <p:sldId id="291" r:id="rId22"/>
    <p:sldId id="292" r:id="rId23"/>
    <p:sldId id="293" r:id="rId24"/>
    <p:sldId id="294" r:id="rId25"/>
    <p:sldId id="295" r:id="rId26"/>
    <p:sldId id="276" r:id="rId27"/>
    <p:sldId id="277" r:id="rId28"/>
    <p:sldId id="296" r:id="rId29"/>
    <p:sldId id="269" r:id="rId30"/>
    <p:sldId id="297" r:id="rId31"/>
    <p:sldId id="279" r:id="rId32"/>
    <p:sldId id="280" r:id="rId33"/>
    <p:sldId id="281" r:id="rId34"/>
    <p:sldId id="298" r:id="rId35"/>
    <p:sldId id="270" r:id="rId36"/>
    <p:sldId id="271" r:id="rId37"/>
    <p:sldId id="282" r:id="rId38"/>
    <p:sldId id="272" r:id="rId39"/>
    <p:sldId id="273" r:id="rId40"/>
  </p:sldIdLst>
  <p:sldSz cx="18288000" cy="10287000"/>
  <p:notesSz cx="6858000" cy="9144000"/>
  <p:embeddedFontLst>
    <p:embeddedFont>
      <p:font typeface="Glacial Indifference" panose="020B0604020202020204" charset="0"/>
      <p:regular r:id="rId41"/>
    </p:embeddedFont>
    <p:embeddedFont>
      <p:font typeface="Glacial Indifference Bold" panose="020B0604020202020204" charset="0"/>
      <p:regular r:id="rId42"/>
    </p:embeddedFont>
    <p:embeddedFont>
      <p:font typeface="Sacramento" panose="02000507000000020000" pitchFamily="2"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8" d="100"/>
          <a:sy n="58" d="100"/>
        </p:scale>
        <p:origin x="400"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uta.instructure.com/courses/182988"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sequelize.org/docs/v6/getting-started/" TargetMode="External"/><Relationship Id="rId7" Type="http://schemas.openxmlformats.org/officeDocument/2006/relationships/hyperlink" Target="https://github.com/react-rev/RLMS" TargetMode="External"/><Relationship Id="rId2" Type="http://schemas.openxmlformats.org/officeDocument/2006/relationships/hyperlink" Target="https://developer.mozilla.org/en-US/" TargetMode="External"/><Relationship Id="rId1" Type="http://schemas.openxmlformats.org/officeDocument/2006/relationships/slideLayout" Target="../slideLayouts/slideLayout2.xml"/><Relationship Id="rId6" Type="http://schemas.openxmlformats.org/officeDocument/2006/relationships/hyperlink" Target="https://www.nodemailer.com/" TargetMode="External"/><Relationship Id="rId5" Type="http://schemas.openxmlformats.org/officeDocument/2006/relationships/hyperlink" Target="https://github.com/mui/material-ui" TargetMode="External"/><Relationship Id="rId4" Type="http://schemas.openxmlformats.org/officeDocument/2006/relationships/hyperlink" Target="https://legacy.reactjs.org/docs/getting-started.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grpSp>
        <p:nvGrpSpPr>
          <p:cNvPr id="3" name="Group 3"/>
          <p:cNvGrpSpPr/>
          <p:nvPr/>
        </p:nvGrpSpPr>
        <p:grpSpPr>
          <a:xfrm>
            <a:off x="3429000" y="1562100"/>
            <a:ext cx="11732507" cy="7427431"/>
            <a:chOff x="0" y="0"/>
            <a:chExt cx="2266116" cy="1434597"/>
          </a:xfrm>
        </p:grpSpPr>
        <p:sp>
          <p:nvSpPr>
            <p:cNvPr id="4" name="Freeform 4"/>
            <p:cNvSpPr/>
            <p:nvPr/>
          </p:nvSpPr>
          <p:spPr>
            <a:xfrm>
              <a:off x="10160" y="16510"/>
              <a:ext cx="2243256" cy="1406657"/>
            </a:xfrm>
            <a:custGeom>
              <a:avLst/>
              <a:gdLst/>
              <a:ahLst/>
              <a:cxnLst/>
              <a:rect l="l" t="t" r="r" b="b"/>
              <a:pathLst>
                <a:path w="2243256" h="1406657">
                  <a:moveTo>
                    <a:pt x="2243256" y="1406657"/>
                  </a:moveTo>
                  <a:lnTo>
                    <a:pt x="0" y="1399037"/>
                  </a:lnTo>
                  <a:lnTo>
                    <a:pt x="0" y="501092"/>
                  </a:lnTo>
                  <a:lnTo>
                    <a:pt x="17780" y="19050"/>
                  </a:lnTo>
                  <a:lnTo>
                    <a:pt x="1116466" y="0"/>
                  </a:lnTo>
                  <a:lnTo>
                    <a:pt x="2224206" y="5080"/>
                  </a:lnTo>
                  <a:close/>
                </a:path>
              </a:pathLst>
            </a:custGeom>
            <a:solidFill>
              <a:srgbClr val="FFFFFF"/>
            </a:solidFill>
          </p:spPr>
          <p:txBody>
            <a:bodyPr/>
            <a:lstStyle/>
            <a:p>
              <a:endParaRPr lang="en-US" dirty="0"/>
            </a:p>
          </p:txBody>
        </p:sp>
        <p:sp>
          <p:nvSpPr>
            <p:cNvPr id="5" name="Freeform 5"/>
            <p:cNvSpPr/>
            <p:nvPr/>
          </p:nvSpPr>
          <p:spPr>
            <a:xfrm>
              <a:off x="-3810" y="0"/>
              <a:ext cx="2272466" cy="1433327"/>
            </a:xfrm>
            <a:custGeom>
              <a:avLst/>
              <a:gdLst/>
              <a:ahLst/>
              <a:cxnLst/>
              <a:rect l="l" t="t" r="r" b="b"/>
              <a:pathLst>
                <a:path w="2272466" h="1433327">
                  <a:moveTo>
                    <a:pt x="2238176" y="21590"/>
                  </a:moveTo>
                  <a:cubicBezTo>
                    <a:pt x="2239446" y="34290"/>
                    <a:pt x="2239446" y="44450"/>
                    <a:pt x="2240716" y="54610"/>
                  </a:cubicBezTo>
                  <a:cubicBezTo>
                    <a:pt x="2243256" y="84569"/>
                    <a:pt x="2244526" y="113856"/>
                    <a:pt x="2247066" y="142098"/>
                  </a:cubicBezTo>
                  <a:cubicBezTo>
                    <a:pt x="2247066" y="182891"/>
                    <a:pt x="2259766" y="987245"/>
                    <a:pt x="2266116" y="1028038"/>
                  </a:cubicBezTo>
                  <a:cubicBezTo>
                    <a:pt x="2272466" y="1089750"/>
                    <a:pt x="2268656" y="1152508"/>
                    <a:pt x="2268656" y="1214221"/>
                  </a:cubicBezTo>
                  <a:cubicBezTo>
                    <a:pt x="2268656" y="1268612"/>
                    <a:pt x="2269926" y="1318818"/>
                    <a:pt x="2271196" y="1372367"/>
                  </a:cubicBezTo>
                  <a:cubicBezTo>
                    <a:pt x="2271196" y="1393957"/>
                    <a:pt x="2271196" y="1407927"/>
                    <a:pt x="2271196" y="1432057"/>
                  </a:cubicBezTo>
                  <a:cubicBezTo>
                    <a:pt x="2248336" y="1432057"/>
                    <a:pt x="2228016" y="1433327"/>
                    <a:pt x="2205886" y="1432057"/>
                  </a:cubicBezTo>
                  <a:cubicBezTo>
                    <a:pt x="2094573" y="1426977"/>
                    <a:pt x="1981548" y="1433327"/>
                    <a:pt x="1870236" y="1428247"/>
                  </a:cubicBezTo>
                  <a:cubicBezTo>
                    <a:pt x="1803448" y="1424437"/>
                    <a:pt x="1738373" y="1426977"/>
                    <a:pt x="1671586" y="1424437"/>
                  </a:cubicBezTo>
                  <a:cubicBezTo>
                    <a:pt x="1640761" y="1423167"/>
                    <a:pt x="1609936" y="1421897"/>
                    <a:pt x="1579111" y="1420627"/>
                  </a:cubicBezTo>
                  <a:cubicBezTo>
                    <a:pt x="1560273" y="1420627"/>
                    <a:pt x="1543148" y="1421897"/>
                    <a:pt x="1524311" y="1421897"/>
                  </a:cubicBezTo>
                  <a:cubicBezTo>
                    <a:pt x="1476361" y="1420627"/>
                    <a:pt x="1344498" y="1421897"/>
                    <a:pt x="1296548" y="1420627"/>
                  </a:cubicBezTo>
                  <a:cubicBezTo>
                    <a:pt x="1262298" y="1419357"/>
                    <a:pt x="577298" y="1428247"/>
                    <a:pt x="543048" y="1426977"/>
                  </a:cubicBezTo>
                  <a:cubicBezTo>
                    <a:pt x="534485" y="1426977"/>
                    <a:pt x="524210" y="1428247"/>
                    <a:pt x="515648" y="1428247"/>
                  </a:cubicBezTo>
                  <a:cubicBezTo>
                    <a:pt x="495098" y="1428247"/>
                    <a:pt x="476260" y="1429517"/>
                    <a:pt x="455710" y="1429517"/>
                  </a:cubicBezTo>
                  <a:cubicBezTo>
                    <a:pt x="404335" y="1429517"/>
                    <a:pt x="354673" y="1428247"/>
                    <a:pt x="303298" y="1426977"/>
                  </a:cubicBezTo>
                  <a:cubicBezTo>
                    <a:pt x="272473" y="1425707"/>
                    <a:pt x="241648" y="1424437"/>
                    <a:pt x="212535" y="1423167"/>
                  </a:cubicBezTo>
                  <a:cubicBezTo>
                    <a:pt x="157735" y="1421897"/>
                    <a:pt x="102935"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0123" y="30480"/>
                    <a:pt x="87523" y="29210"/>
                  </a:cubicBezTo>
                  <a:cubicBezTo>
                    <a:pt x="133760" y="25400"/>
                    <a:pt x="179998" y="22860"/>
                    <a:pt x="227948" y="20320"/>
                  </a:cubicBezTo>
                  <a:cubicBezTo>
                    <a:pt x="260485" y="17780"/>
                    <a:pt x="293023" y="16510"/>
                    <a:pt x="323848" y="13970"/>
                  </a:cubicBezTo>
                  <a:cubicBezTo>
                    <a:pt x="354673" y="11430"/>
                    <a:pt x="387210" y="8890"/>
                    <a:pt x="418035" y="8890"/>
                  </a:cubicBezTo>
                  <a:cubicBezTo>
                    <a:pt x="452285" y="7620"/>
                    <a:pt x="486535" y="10160"/>
                    <a:pt x="520785" y="8890"/>
                  </a:cubicBezTo>
                  <a:cubicBezTo>
                    <a:pt x="563598" y="8890"/>
                    <a:pt x="1339361" y="6350"/>
                    <a:pt x="1382173" y="5080"/>
                  </a:cubicBezTo>
                  <a:cubicBezTo>
                    <a:pt x="1423273" y="3810"/>
                    <a:pt x="1464373" y="2540"/>
                    <a:pt x="1507186" y="2540"/>
                  </a:cubicBezTo>
                  <a:cubicBezTo>
                    <a:pt x="1577398" y="1270"/>
                    <a:pt x="1645898" y="0"/>
                    <a:pt x="1716111" y="0"/>
                  </a:cubicBezTo>
                  <a:cubicBezTo>
                    <a:pt x="1745223" y="0"/>
                    <a:pt x="1776048" y="2540"/>
                    <a:pt x="1805161" y="2540"/>
                  </a:cubicBezTo>
                  <a:cubicBezTo>
                    <a:pt x="1885648" y="3810"/>
                    <a:pt x="1967848" y="5080"/>
                    <a:pt x="2048336" y="7620"/>
                  </a:cubicBezTo>
                  <a:cubicBezTo>
                    <a:pt x="2091148" y="8890"/>
                    <a:pt x="2133961" y="12700"/>
                    <a:pt x="2176773" y="16510"/>
                  </a:cubicBezTo>
                  <a:cubicBezTo>
                    <a:pt x="2187048" y="16510"/>
                    <a:pt x="2197324" y="16510"/>
                    <a:pt x="2205886" y="16510"/>
                  </a:cubicBezTo>
                  <a:cubicBezTo>
                    <a:pt x="2219126" y="17780"/>
                    <a:pt x="2228016" y="20320"/>
                    <a:pt x="2238176" y="21590"/>
                  </a:cubicBezTo>
                  <a:close/>
                  <a:moveTo>
                    <a:pt x="2248336" y="1415547"/>
                  </a:moveTo>
                  <a:cubicBezTo>
                    <a:pt x="2249606" y="1399037"/>
                    <a:pt x="2250876" y="1386337"/>
                    <a:pt x="2250876" y="1373637"/>
                  </a:cubicBezTo>
                  <a:cubicBezTo>
                    <a:pt x="2249606" y="1313588"/>
                    <a:pt x="2248336" y="1258152"/>
                    <a:pt x="2248336" y="1198531"/>
                  </a:cubicBezTo>
                  <a:cubicBezTo>
                    <a:pt x="2248336" y="1171336"/>
                    <a:pt x="2250876" y="1144141"/>
                    <a:pt x="2249606" y="1116945"/>
                  </a:cubicBezTo>
                  <a:cubicBezTo>
                    <a:pt x="2249606" y="1091842"/>
                    <a:pt x="2248336" y="1065693"/>
                    <a:pt x="2247066" y="1040589"/>
                  </a:cubicBezTo>
                  <a:cubicBezTo>
                    <a:pt x="2241986" y="1001888"/>
                    <a:pt x="2230556" y="200672"/>
                    <a:pt x="2230556" y="161971"/>
                  </a:cubicBezTo>
                  <a:cubicBezTo>
                    <a:pt x="2228016" y="129546"/>
                    <a:pt x="2225476" y="96075"/>
                    <a:pt x="2222936" y="63500"/>
                  </a:cubicBezTo>
                  <a:cubicBezTo>
                    <a:pt x="2221666" y="44450"/>
                    <a:pt x="2220396" y="43180"/>
                    <a:pt x="2200749" y="41910"/>
                  </a:cubicBezTo>
                  <a:cubicBezTo>
                    <a:pt x="2195611" y="41910"/>
                    <a:pt x="2192186" y="41910"/>
                    <a:pt x="2187048" y="40640"/>
                  </a:cubicBezTo>
                  <a:cubicBezTo>
                    <a:pt x="2144236" y="36830"/>
                    <a:pt x="2099711" y="31750"/>
                    <a:pt x="2056898" y="30480"/>
                  </a:cubicBezTo>
                  <a:cubicBezTo>
                    <a:pt x="1952436" y="26670"/>
                    <a:pt x="1846261" y="25400"/>
                    <a:pt x="1741798" y="22860"/>
                  </a:cubicBezTo>
                  <a:cubicBezTo>
                    <a:pt x="1726386" y="22860"/>
                    <a:pt x="1709261" y="22860"/>
                    <a:pt x="1693848" y="22860"/>
                  </a:cubicBezTo>
                  <a:cubicBezTo>
                    <a:pt x="1668161" y="22860"/>
                    <a:pt x="1642473" y="22860"/>
                    <a:pt x="1618498" y="22860"/>
                  </a:cubicBezTo>
                  <a:cubicBezTo>
                    <a:pt x="1563698" y="22860"/>
                    <a:pt x="1508898" y="22860"/>
                    <a:pt x="1455811" y="24130"/>
                  </a:cubicBezTo>
                  <a:cubicBezTo>
                    <a:pt x="1409573" y="25400"/>
                    <a:pt x="630385" y="29210"/>
                    <a:pt x="584148" y="29210"/>
                  </a:cubicBezTo>
                  <a:cubicBezTo>
                    <a:pt x="508798" y="29210"/>
                    <a:pt x="433448" y="26670"/>
                    <a:pt x="358098" y="33020"/>
                  </a:cubicBezTo>
                  <a:cubicBezTo>
                    <a:pt x="318710" y="36830"/>
                    <a:pt x="281035" y="36830"/>
                    <a:pt x="243360" y="38100"/>
                  </a:cubicBezTo>
                  <a:cubicBezTo>
                    <a:pt x="178285" y="41910"/>
                    <a:pt x="113210"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3548" y="1397767"/>
                    <a:pt x="87523" y="1399037"/>
                    <a:pt x="109785" y="1399037"/>
                  </a:cubicBezTo>
                  <a:cubicBezTo>
                    <a:pt x="142323" y="1399037"/>
                    <a:pt x="176573" y="1396497"/>
                    <a:pt x="209110" y="1399037"/>
                  </a:cubicBezTo>
                  <a:cubicBezTo>
                    <a:pt x="262198" y="1402847"/>
                    <a:pt x="315285" y="1405387"/>
                    <a:pt x="368373" y="1404117"/>
                  </a:cubicBezTo>
                  <a:cubicBezTo>
                    <a:pt x="402623" y="1402847"/>
                    <a:pt x="435160" y="1405387"/>
                    <a:pt x="469410" y="1405387"/>
                  </a:cubicBezTo>
                  <a:cubicBezTo>
                    <a:pt x="519073" y="1405387"/>
                    <a:pt x="568735" y="1404117"/>
                    <a:pt x="618398" y="1405387"/>
                  </a:cubicBezTo>
                  <a:cubicBezTo>
                    <a:pt x="692035" y="1406657"/>
                    <a:pt x="1500336" y="1396497"/>
                    <a:pt x="1575686" y="1399037"/>
                  </a:cubicBezTo>
                  <a:cubicBezTo>
                    <a:pt x="1608223" y="1400307"/>
                    <a:pt x="1640761" y="1401577"/>
                    <a:pt x="1671586" y="1401577"/>
                  </a:cubicBezTo>
                  <a:cubicBezTo>
                    <a:pt x="1728098" y="1404117"/>
                    <a:pt x="1782898" y="1400307"/>
                    <a:pt x="1839411" y="1404117"/>
                  </a:cubicBezTo>
                  <a:cubicBezTo>
                    <a:pt x="1885648" y="1406657"/>
                    <a:pt x="1931886" y="1406657"/>
                    <a:pt x="1978123" y="1409197"/>
                  </a:cubicBezTo>
                  <a:cubicBezTo>
                    <a:pt x="2046623" y="1413007"/>
                    <a:pt x="2115123" y="1415547"/>
                    <a:pt x="2183623" y="1416817"/>
                  </a:cubicBezTo>
                  <a:cubicBezTo>
                    <a:pt x="2209311" y="1416817"/>
                    <a:pt x="2228016" y="1415547"/>
                    <a:pt x="2248336" y="1415547"/>
                  </a:cubicBezTo>
                  <a:close/>
                </a:path>
              </a:pathLst>
            </a:custGeom>
            <a:solidFill>
              <a:srgbClr val="EF6705"/>
            </a:solidFill>
          </p:spPr>
          <p:txBody>
            <a:bodyPr/>
            <a:lstStyle/>
            <a:p>
              <a:endParaRPr lang="en-US" dirty="0"/>
            </a:p>
          </p:txBody>
        </p:sp>
      </p:grpSp>
      <p:sp>
        <p:nvSpPr>
          <p:cNvPr id="7" name="TextBox 7"/>
          <p:cNvSpPr txBox="1"/>
          <p:nvPr/>
        </p:nvSpPr>
        <p:spPr>
          <a:xfrm>
            <a:off x="5009410" y="4783138"/>
            <a:ext cx="7911399" cy="1144480"/>
          </a:xfrm>
          <a:prstGeom prst="rect">
            <a:avLst/>
          </a:prstGeom>
        </p:spPr>
        <p:txBody>
          <a:bodyPr lIns="0" tIns="0" rIns="0" bIns="0" rtlCol="0" anchor="t">
            <a:spAutoFit/>
          </a:bodyPr>
          <a:lstStyle/>
          <a:p>
            <a:pPr algn="ctr">
              <a:lnSpc>
                <a:spcPts val="7899"/>
              </a:lnSpc>
            </a:pPr>
            <a:r>
              <a:rPr lang="en-US" sz="9999" dirty="0">
                <a:solidFill>
                  <a:srgbClr val="000000"/>
                </a:solidFill>
                <a:latin typeface="Sacramento"/>
              </a:rPr>
              <a:t>Online LMS</a:t>
            </a:r>
          </a:p>
        </p:txBody>
      </p:sp>
      <p:sp>
        <p:nvSpPr>
          <p:cNvPr id="8" name="TextBox 8"/>
          <p:cNvSpPr txBox="1"/>
          <p:nvPr/>
        </p:nvSpPr>
        <p:spPr>
          <a:xfrm>
            <a:off x="3876025" y="1886626"/>
            <a:ext cx="10178170" cy="415290"/>
          </a:xfrm>
          <a:prstGeom prst="rect">
            <a:avLst/>
          </a:prstGeom>
        </p:spPr>
        <p:txBody>
          <a:bodyPr lIns="0" tIns="0" rIns="0" bIns="0" rtlCol="0" anchor="t">
            <a:spAutoFit/>
          </a:bodyPr>
          <a:lstStyle/>
          <a:p>
            <a:pPr algn="ctr">
              <a:lnSpc>
                <a:spcPts val="3359"/>
              </a:lnSpc>
            </a:pPr>
            <a:r>
              <a:rPr lang="en-US" sz="2400" dirty="0">
                <a:solidFill>
                  <a:srgbClr val="000000"/>
                </a:solidFill>
                <a:latin typeface="Glacial Indifference Bold"/>
                <a:hlinkClick r:id="rId2" tooltip="https://uta.instructure.com/courses/182988"/>
              </a:rPr>
              <a:t>CSE-5325-005-SFWR ENG II: MGMT, MAIN, &amp; QA</a:t>
            </a:r>
          </a:p>
        </p:txBody>
      </p:sp>
      <p:sp>
        <p:nvSpPr>
          <p:cNvPr id="9" name="TextBox 9"/>
          <p:cNvSpPr txBox="1"/>
          <p:nvPr/>
        </p:nvSpPr>
        <p:spPr>
          <a:xfrm>
            <a:off x="6968715" y="6341886"/>
            <a:ext cx="5070885" cy="2055455"/>
          </a:xfrm>
          <a:prstGeom prst="rect">
            <a:avLst/>
          </a:prstGeom>
        </p:spPr>
        <p:txBody>
          <a:bodyPr wrap="square" lIns="0" tIns="0" rIns="0" bIns="0" rtlCol="0" anchor="t">
            <a:spAutoFit/>
          </a:bodyPr>
          <a:lstStyle/>
          <a:p>
            <a:pPr algn="ctr">
              <a:lnSpc>
                <a:spcPts val="2732"/>
              </a:lnSpc>
            </a:pPr>
            <a:r>
              <a:rPr lang="en-US" sz="1951" dirty="0">
                <a:solidFill>
                  <a:srgbClr val="000000"/>
                </a:solidFill>
                <a:latin typeface="Glacial Indifference Bold"/>
              </a:rPr>
              <a:t>Team Members</a:t>
            </a:r>
          </a:p>
          <a:p>
            <a:pPr algn="ctr">
              <a:lnSpc>
                <a:spcPts val="2732"/>
              </a:lnSpc>
            </a:pPr>
            <a:r>
              <a:rPr lang="en-US" sz="1951" dirty="0">
                <a:solidFill>
                  <a:srgbClr val="000000"/>
                </a:solidFill>
                <a:latin typeface="Glacial Indifference"/>
              </a:rPr>
              <a:t>Jaydeep Mojidra</a:t>
            </a:r>
          </a:p>
          <a:p>
            <a:pPr algn="ctr">
              <a:lnSpc>
                <a:spcPts val="2732"/>
              </a:lnSpc>
            </a:pPr>
            <a:r>
              <a:rPr lang="en-US" sz="1951" dirty="0">
                <a:solidFill>
                  <a:srgbClr val="000000"/>
                </a:solidFill>
                <a:latin typeface="Glacial Indifference"/>
              </a:rPr>
              <a:t>Pranjal Kamboj</a:t>
            </a:r>
          </a:p>
          <a:p>
            <a:pPr algn="ctr">
              <a:lnSpc>
                <a:spcPts val="2732"/>
              </a:lnSpc>
            </a:pPr>
            <a:r>
              <a:rPr lang="en-US" sz="1951" dirty="0">
                <a:solidFill>
                  <a:srgbClr val="000000"/>
                </a:solidFill>
                <a:latin typeface="Glacial Indifference"/>
              </a:rPr>
              <a:t>Samyak Jain</a:t>
            </a:r>
          </a:p>
          <a:p>
            <a:pPr algn="ctr">
              <a:lnSpc>
                <a:spcPts val="2732"/>
              </a:lnSpc>
            </a:pPr>
            <a:r>
              <a:rPr lang="en-US" sz="1951" dirty="0">
                <a:solidFill>
                  <a:srgbClr val="000000"/>
                </a:solidFill>
                <a:latin typeface="Glacial Indifference"/>
              </a:rPr>
              <a:t>Dhruv Shah</a:t>
            </a:r>
          </a:p>
          <a:p>
            <a:pPr algn="ctr">
              <a:lnSpc>
                <a:spcPts val="2732"/>
              </a:lnSpc>
            </a:pPr>
            <a:endParaRPr lang="en-US" sz="1951" dirty="0">
              <a:solidFill>
                <a:srgbClr val="000000"/>
              </a:solidFill>
              <a:latin typeface="Glacial Indifferenc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grpSp>
        <p:nvGrpSpPr>
          <p:cNvPr id="3" name="Group 3"/>
          <p:cNvGrpSpPr/>
          <p:nvPr/>
        </p:nvGrpSpPr>
        <p:grpSpPr>
          <a:xfrm>
            <a:off x="1616820" y="378312"/>
            <a:ext cx="15299038" cy="8478904"/>
            <a:chOff x="0" y="0"/>
            <a:chExt cx="2588536" cy="1434597"/>
          </a:xfrm>
        </p:grpSpPr>
        <p:sp>
          <p:nvSpPr>
            <p:cNvPr id="4" name="Freeform 4"/>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7" name="TextBox 7"/>
          <p:cNvSpPr txBox="1"/>
          <p:nvPr/>
        </p:nvSpPr>
        <p:spPr>
          <a:xfrm>
            <a:off x="5587839" y="1040041"/>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Cost Estimation</a:t>
            </a:r>
          </a:p>
        </p:txBody>
      </p:sp>
      <p:pic>
        <p:nvPicPr>
          <p:cNvPr id="8" name="Object3" descr="A screenshot of a computer&#10;&#10;Description automatically generated">
            <a:extLst>
              <a:ext uri="{FF2B5EF4-FFF2-40B4-BE49-F238E27FC236}">
                <a16:creationId xmlns:a16="http://schemas.microsoft.com/office/drawing/2014/main" id="{3EDAC8C4-9BFF-9EDD-16A4-90336A0741F0}"/>
              </a:ext>
            </a:extLst>
          </p:cNvPr>
          <p:cNvPicPr>
            <a:picLocks noChangeAspect="1"/>
          </p:cNvPicPr>
          <p:nvPr/>
        </p:nvPicPr>
        <p:blipFill>
          <a:blip r:embed="rId2"/>
          <a:stretch>
            <a:fillRect/>
          </a:stretch>
        </p:blipFill>
        <p:spPr bwMode="auto">
          <a:xfrm>
            <a:off x="2057400" y="2324100"/>
            <a:ext cx="14173200" cy="5486399"/>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a:extLst>
            <a:ext uri="{FF2B5EF4-FFF2-40B4-BE49-F238E27FC236}">
              <a16:creationId xmlns:a16="http://schemas.microsoft.com/office/drawing/2014/main" id="{7170206B-D126-6A51-2415-C591E33B3E30}"/>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C3741FA0-6FB8-1B02-AF79-981884AA6063}"/>
              </a:ext>
            </a:extLst>
          </p:cNvPr>
          <p:cNvGrpSpPr/>
          <p:nvPr/>
        </p:nvGrpSpPr>
        <p:grpSpPr>
          <a:xfrm>
            <a:off x="1594302" y="378312"/>
            <a:ext cx="15336568" cy="9032388"/>
            <a:chOff x="-3810" y="0"/>
            <a:chExt cx="2594886" cy="1433327"/>
          </a:xfrm>
        </p:grpSpPr>
        <p:sp>
          <p:nvSpPr>
            <p:cNvPr id="4" name="Freeform 4">
              <a:extLst>
                <a:ext uri="{FF2B5EF4-FFF2-40B4-BE49-F238E27FC236}">
                  <a16:creationId xmlns:a16="http://schemas.microsoft.com/office/drawing/2014/main" id="{83AF0EED-007C-143C-285E-39F0FBFAA6DB}"/>
                </a:ext>
              </a:extLst>
            </p:cNvPr>
            <p:cNvSpPr/>
            <p:nvPr/>
          </p:nvSpPr>
          <p:spPr>
            <a:xfrm>
              <a:off x="25400" y="13335"/>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a:extLst>
                <a:ext uri="{FF2B5EF4-FFF2-40B4-BE49-F238E27FC236}">
                  <a16:creationId xmlns:a16="http://schemas.microsoft.com/office/drawing/2014/main" id="{47EE492E-10FA-F07C-DD3A-4C2242CEDDA9}"/>
                </a:ext>
              </a:extLst>
            </p:cNvPr>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7" name="TextBox 7">
            <a:extLst>
              <a:ext uri="{FF2B5EF4-FFF2-40B4-BE49-F238E27FC236}">
                <a16:creationId xmlns:a16="http://schemas.microsoft.com/office/drawing/2014/main" id="{4561A811-97F0-4F0A-C7DC-90A52115F242}"/>
              </a:ext>
            </a:extLst>
          </p:cNvPr>
          <p:cNvSpPr txBox="1"/>
          <p:nvPr/>
        </p:nvSpPr>
        <p:spPr>
          <a:xfrm>
            <a:off x="5587839" y="1040041"/>
            <a:ext cx="7357000" cy="1758174"/>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Function Point Estimation</a:t>
            </a:r>
          </a:p>
        </p:txBody>
      </p:sp>
      <p:sp>
        <p:nvSpPr>
          <p:cNvPr id="6" name="TextBox 5">
            <a:extLst>
              <a:ext uri="{FF2B5EF4-FFF2-40B4-BE49-F238E27FC236}">
                <a16:creationId xmlns:a16="http://schemas.microsoft.com/office/drawing/2014/main" id="{B5391548-1DC3-2829-3096-26E161400FB1}"/>
              </a:ext>
            </a:extLst>
          </p:cNvPr>
          <p:cNvSpPr txBox="1"/>
          <p:nvPr/>
        </p:nvSpPr>
        <p:spPr>
          <a:xfrm>
            <a:off x="3124200" y="3009900"/>
            <a:ext cx="13106400" cy="6024213"/>
          </a:xfrm>
          <a:prstGeom prst="rect">
            <a:avLst/>
          </a:prstGeom>
          <a:noFill/>
        </p:spPr>
        <p:txBody>
          <a:bodyPr wrap="square" rtlCol="0">
            <a:spAutoFit/>
          </a:bodyPr>
          <a:lstStyle/>
          <a:p>
            <a:pPr marL="0" marR="0">
              <a:lnSpc>
                <a:spcPct val="120000"/>
              </a:lnSpc>
              <a:spcAft>
                <a:spcPts val="800"/>
              </a:spcAft>
            </a:pP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External Inputs (EI): Forms, buttons, or any input from users (e.g., login forms)</a:t>
            </a: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20000"/>
              </a:lnSpc>
              <a:spcAft>
                <a:spcPts val="800"/>
              </a:spcAft>
            </a:pPr>
            <a:r>
              <a:rPr lang="en-US"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External Outputs (EO): Reports, notifications, data shown to users.</a:t>
            </a: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20000"/>
              </a:lnSpc>
              <a:spcAft>
                <a:spcPts val="800"/>
              </a:spcAft>
            </a:pPr>
            <a:r>
              <a:rPr lang="en-US"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User Inquiries (EQ): Search functionality, data retrieval.</a:t>
            </a: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20000"/>
              </a:lnSpc>
              <a:spcAft>
                <a:spcPts val="800"/>
              </a:spcAft>
            </a:pPr>
            <a:r>
              <a:rPr lang="en-US"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Internal Logical Files (ILF): Internal databases or tables (courses, students).</a:t>
            </a: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20000"/>
              </a:lnSpc>
              <a:spcAft>
                <a:spcPts val="800"/>
              </a:spcAft>
            </a:pPr>
            <a:r>
              <a:rPr lang="en-US"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External Interface Files (EIF): External systems like external grading systems </a:t>
            </a: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20000"/>
              </a:lnSpc>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 our project:</a:t>
            </a: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20000"/>
              </a:lnSpc>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0" marR="0">
              <a:lnSpc>
                <a:spcPct val="120000"/>
              </a:lnSpc>
              <a:spcAft>
                <a:spcPts val="800"/>
              </a:spcAft>
            </a:pPr>
            <a:r>
              <a:rPr lang="en-US"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EI: 5 (login, course creation, assignment submission, etc.)</a:t>
            </a: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20000"/>
              </a:lnSpc>
              <a:spcAft>
                <a:spcPts val="800"/>
              </a:spcAft>
            </a:pPr>
            <a:r>
              <a:rPr lang="en-US"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EO: 5 (grades, announcements, etc.)</a:t>
            </a: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20000"/>
              </a:lnSpc>
              <a:spcAft>
                <a:spcPts val="800"/>
              </a:spcAft>
            </a:pPr>
            <a:r>
              <a:rPr lang="en-US"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EQ: 3 (search courses, view grades)</a:t>
            </a: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20000"/>
              </a:lnSpc>
              <a:spcAft>
                <a:spcPts val="800"/>
              </a:spcAft>
            </a:pPr>
            <a:r>
              <a:rPr lang="en-US"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ILF: 3 (student, course, and assignment data)</a:t>
            </a: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20000"/>
              </a:lnSpc>
              <a:spcAft>
                <a:spcPts val="800"/>
              </a:spcAft>
            </a:pPr>
            <a:r>
              <a:rPr lang="en-US"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EIF: 5 (external APIs or external reports)</a:t>
            </a: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20000"/>
              </a:lnSpc>
              <a:spcAft>
                <a:spcPts val="800"/>
              </a:spcAft>
            </a:pPr>
            <a:r>
              <a:rPr lang="en-US" kern="100" dirty="0">
                <a:effectLst/>
                <a:latin typeface="Times New Roman" panose="02020603050405020304" pitchFamily="18" charset="0"/>
                <a:ea typeface="Aptos" panose="020B0004020202020204" pitchFamily="34" charset="0"/>
                <a:cs typeface="Times New Roman" panose="02020603050405020304" pitchFamily="18" charset="0"/>
              </a:rPr>
              <a:t>So, we get total 90 weighted measures and 0.65 factor so we get 59 Function points</a:t>
            </a:r>
          </a:p>
          <a:p>
            <a:endParaRPr lang="en-US" dirty="0"/>
          </a:p>
        </p:txBody>
      </p:sp>
    </p:spTree>
    <p:extLst>
      <p:ext uri="{BB962C8B-B14F-4D97-AF65-F5344CB8AC3E}">
        <p14:creationId xmlns:p14="http://schemas.microsoft.com/office/powerpoint/2010/main" val="880358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a:extLst>
            <a:ext uri="{FF2B5EF4-FFF2-40B4-BE49-F238E27FC236}">
              <a16:creationId xmlns:a16="http://schemas.microsoft.com/office/drawing/2014/main" id="{3B3C8CA0-DC91-4BC1-B5B8-1553C5A46B4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D60D4363-F69D-BEB0-1EE7-C3740C8EE910}"/>
              </a:ext>
            </a:extLst>
          </p:cNvPr>
          <p:cNvGrpSpPr/>
          <p:nvPr/>
        </p:nvGrpSpPr>
        <p:grpSpPr>
          <a:xfrm>
            <a:off x="1594302" y="378312"/>
            <a:ext cx="15336568" cy="8471398"/>
            <a:chOff x="-3810" y="0"/>
            <a:chExt cx="2594886" cy="1433327"/>
          </a:xfrm>
        </p:grpSpPr>
        <p:sp>
          <p:nvSpPr>
            <p:cNvPr id="4" name="Freeform 4">
              <a:extLst>
                <a:ext uri="{FF2B5EF4-FFF2-40B4-BE49-F238E27FC236}">
                  <a16:creationId xmlns:a16="http://schemas.microsoft.com/office/drawing/2014/main" id="{71442BF5-614D-60B8-0C38-8B71E91E7D26}"/>
                </a:ext>
              </a:extLst>
            </p:cNvPr>
            <p:cNvSpPr/>
            <p:nvPr/>
          </p:nvSpPr>
          <p:spPr>
            <a:xfrm>
              <a:off x="25400" y="13335"/>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a:extLst>
                <a:ext uri="{FF2B5EF4-FFF2-40B4-BE49-F238E27FC236}">
                  <a16:creationId xmlns:a16="http://schemas.microsoft.com/office/drawing/2014/main" id="{7D8E6688-C6BF-909A-24C3-07012A112D27}"/>
                </a:ext>
              </a:extLst>
            </p:cNvPr>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pic>
        <p:nvPicPr>
          <p:cNvPr id="8" name="Picture 7" descr="A screenshot of a computer&#10;&#10;Description automatically generated">
            <a:extLst>
              <a:ext uri="{FF2B5EF4-FFF2-40B4-BE49-F238E27FC236}">
                <a16:creationId xmlns:a16="http://schemas.microsoft.com/office/drawing/2014/main" id="{BCC3C2D5-52B5-EA99-9441-A0AB27F24FF4}"/>
              </a:ext>
            </a:extLst>
          </p:cNvPr>
          <p:cNvPicPr>
            <a:picLocks noChangeAspect="1"/>
          </p:cNvPicPr>
          <p:nvPr/>
        </p:nvPicPr>
        <p:blipFill>
          <a:blip r:embed="rId2"/>
          <a:stretch>
            <a:fillRect/>
          </a:stretch>
        </p:blipFill>
        <p:spPr>
          <a:xfrm>
            <a:off x="2423930" y="1040042"/>
            <a:ext cx="13654270" cy="7227658"/>
          </a:xfrm>
          <a:prstGeom prst="rect">
            <a:avLst/>
          </a:prstGeom>
        </p:spPr>
      </p:pic>
    </p:spTree>
    <p:extLst>
      <p:ext uri="{BB962C8B-B14F-4D97-AF65-F5344CB8AC3E}">
        <p14:creationId xmlns:p14="http://schemas.microsoft.com/office/powerpoint/2010/main" val="2581015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grpSp>
        <p:nvGrpSpPr>
          <p:cNvPr id="3" name="Group 3"/>
          <p:cNvGrpSpPr/>
          <p:nvPr/>
        </p:nvGrpSpPr>
        <p:grpSpPr>
          <a:xfrm>
            <a:off x="1616820" y="378312"/>
            <a:ext cx="15299038" cy="8478904"/>
            <a:chOff x="0" y="0"/>
            <a:chExt cx="2588536" cy="1434597"/>
          </a:xfrm>
        </p:grpSpPr>
        <p:sp>
          <p:nvSpPr>
            <p:cNvPr id="4" name="Freeform 4"/>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7" name="TextBox 7"/>
          <p:cNvSpPr txBox="1"/>
          <p:nvPr/>
        </p:nvSpPr>
        <p:spPr>
          <a:xfrm>
            <a:off x="5587839" y="1040041"/>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ER Diagram</a:t>
            </a:r>
          </a:p>
        </p:txBody>
      </p:sp>
      <p:pic>
        <p:nvPicPr>
          <p:cNvPr id="8" name="Object1" descr="A computer screen shot of a computer&#10;&#10;Description automatically generated">
            <a:extLst>
              <a:ext uri="{FF2B5EF4-FFF2-40B4-BE49-F238E27FC236}">
                <a16:creationId xmlns:a16="http://schemas.microsoft.com/office/drawing/2014/main" id="{8AE63FB4-C2E8-1AAF-0795-4E455B4E023C}"/>
              </a:ext>
            </a:extLst>
          </p:cNvPr>
          <p:cNvPicPr>
            <a:picLocks noChangeAspect="1"/>
          </p:cNvPicPr>
          <p:nvPr/>
        </p:nvPicPr>
        <p:blipFill>
          <a:blip r:embed="rId2"/>
          <a:stretch>
            <a:fillRect/>
          </a:stretch>
        </p:blipFill>
        <p:spPr bwMode="auto">
          <a:xfrm>
            <a:off x="2895600" y="1714500"/>
            <a:ext cx="13258800" cy="670560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grpSp>
        <p:nvGrpSpPr>
          <p:cNvPr id="3" name="Group 3"/>
          <p:cNvGrpSpPr/>
          <p:nvPr/>
        </p:nvGrpSpPr>
        <p:grpSpPr>
          <a:xfrm>
            <a:off x="1616820" y="378312"/>
            <a:ext cx="15299038" cy="8478904"/>
            <a:chOff x="0" y="0"/>
            <a:chExt cx="2588536" cy="1434597"/>
          </a:xfrm>
        </p:grpSpPr>
        <p:sp>
          <p:nvSpPr>
            <p:cNvPr id="4" name="Freeform 4"/>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7" name="TextBox 7"/>
          <p:cNvSpPr txBox="1"/>
          <p:nvPr/>
        </p:nvSpPr>
        <p:spPr>
          <a:xfrm>
            <a:off x="5580333" y="786955"/>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UML Diagram</a:t>
            </a:r>
          </a:p>
        </p:txBody>
      </p:sp>
      <p:pic>
        <p:nvPicPr>
          <p:cNvPr id="6" name="Object0">
            <a:extLst>
              <a:ext uri="{FF2B5EF4-FFF2-40B4-BE49-F238E27FC236}">
                <a16:creationId xmlns:a16="http://schemas.microsoft.com/office/drawing/2014/main" id="{F2221A6B-3302-EC40-7587-8E9A08FB87B8}"/>
              </a:ext>
            </a:extLst>
          </p:cNvPr>
          <p:cNvPicPr>
            <a:picLocks noChangeAspect="1"/>
          </p:cNvPicPr>
          <p:nvPr/>
        </p:nvPicPr>
        <p:blipFill>
          <a:blip r:embed="rId2"/>
          <a:stretch>
            <a:fillRect/>
          </a:stretch>
        </p:blipFill>
        <p:spPr bwMode="auto">
          <a:xfrm>
            <a:off x="2667000" y="2552700"/>
            <a:ext cx="13487400" cy="5334000"/>
          </a:xfrm>
          <a:prstGeom prst="rect">
            <a:avLst/>
          </a:prstGeom>
          <a:noFill/>
        </p:spPr>
      </p:pic>
    </p:spTree>
    <p:extLst>
      <p:ext uri="{BB962C8B-B14F-4D97-AF65-F5344CB8AC3E}">
        <p14:creationId xmlns:p14="http://schemas.microsoft.com/office/powerpoint/2010/main" val="41204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16820" y="378312"/>
            <a:ext cx="15299038" cy="8478904"/>
            <a:chOff x="0" y="0"/>
            <a:chExt cx="2588536" cy="1434597"/>
          </a:xfrm>
        </p:grpSpPr>
        <p:sp>
          <p:nvSpPr>
            <p:cNvPr id="4" name="Freeform 4"/>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7" name="TextBox 7"/>
          <p:cNvSpPr txBox="1"/>
          <p:nvPr/>
        </p:nvSpPr>
        <p:spPr>
          <a:xfrm>
            <a:off x="5587839" y="1040041"/>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Burndown Chart</a:t>
            </a:r>
          </a:p>
        </p:txBody>
      </p:sp>
      <p:pic>
        <p:nvPicPr>
          <p:cNvPr id="8" name="Picture 7" descr="A graph showing a number of tasks&#10;&#10;Description automatically generated">
            <a:extLst>
              <a:ext uri="{FF2B5EF4-FFF2-40B4-BE49-F238E27FC236}">
                <a16:creationId xmlns:a16="http://schemas.microsoft.com/office/drawing/2014/main" id="{0F4C59E9-159C-CA1C-E225-A2C0AC674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2095500"/>
            <a:ext cx="12649200" cy="6172200"/>
          </a:xfrm>
          <a:prstGeom prst="rect">
            <a:avLst/>
          </a:prstGeom>
        </p:spPr>
      </p:pic>
    </p:spTree>
    <p:extLst>
      <p:ext uri="{BB962C8B-B14F-4D97-AF65-F5344CB8AC3E}">
        <p14:creationId xmlns:p14="http://schemas.microsoft.com/office/powerpoint/2010/main" val="2953913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F77E8-866E-19C4-FE7D-8BEC36CD3ED6}"/>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4910E19A-06BC-26C9-BAD3-B9CF4BB530B1}"/>
              </a:ext>
            </a:extLst>
          </p:cNvPr>
          <p:cNvGrpSpPr/>
          <p:nvPr/>
        </p:nvGrpSpPr>
        <p:grpSpPr>
          <a:xfrm>
            <a:off x="1616820" y="378312"/>
            <a:ext cx="15299038" cy="8478904"/>
            <a:chOff x="0" y="0"/>
            <a:chExt cx="2588536" cy="1434597"/>
          </a:xfrm>
        </p:grpSpPr>
        <p:sp>
          <p:nvSpPr>
            <p:cNvPr id="4" name="Freeform 4">
              <a:extLst>
                <a:ext uri="{FF2B5EF4-FFF2-40B4-BE49-F238E27FC236}">
                  <a16:creationId xmlns:a16="http://schemas.microsoft.com/office/drawing/2014/main" id="{F51ECF63-59B3-4EEC-4D62-2763F33B606C}"/>
                </a:ext>
              </a:extLst>
            </p:cNvPr>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a:extLst>
                <a:ext uri="{FF2B5EF4-FFF2-40B4-BE49-F238E27FC236}">
                  <a16:creationId xmlns:a16="http://schemas.microsoft.com/office/drawing/2014/main" id="{78C8126A-669D-0537-637B-70A37A3C9311}"/>
                </a:ext>
              </a:extLst>
            </p:cNvPr>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pic>
        <p:nvPicPr>
          <p:cNvPr id="6" name="Picture 5" descr="A screenshot of a computer&#10;&#10;Description automatically generated">
            <a:extLst>
              <a:ext uri="{FF2B5EF4-FFF2-40B4-BE49-F238E27FC236}">
                <a16:creationId xmlns:a16="http://schemas.microsoft.com/office/drawing/2014/main" id="{37C52DA3-BF66-F91E-07EB-76E4623C49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2373" y="1636995"/>
            <a:ext cx="11430000" cy="2667000"/>
          </a:xfrm>
          <a:prstGeom prst="rect">
            <a:avLst/>
          </a:prstGeom>
          <a:noFill/>
          <a:ln>
            <a:noFill/>
          </a:ln>
        </p:spPr>
      </p:pic>
      <p:sp>
        <p:nvSpPr>
          <p:cNvPr id="7" name="TextBox 6">
            <a:extLst>
              <a:ext uri="{FF2B5EF4-FFF2-40B4-BE49-F238E27FC236}">
                <a16:creationId xmlns:a16="http://schemas.microsoft.com/office/drawing/2014/main" id="{075DBD3C-4893-B29B-B9C2-E5F3C66B0CD1}"/>
              </a:ext>
            </a:extLst>
          </p:cNvPr>
          <p:cNvSpPr txBox="1"/>
          <p:nvPr/>
        </p:nvSpPr>
        <p:spPr>
          <a:xfrm>
            <a:off x="3200400" y="6057900"/>
            <a:ext cx="12801600" cy="2155205"/>
          </a:xfrm>
          <a:prstGeom prst="rect">
            <a:avLst/>
          </a:prstGeom>
          <a:noFill/>
        </p:spPr>
        <p:txBody>
          <a:bodyPr wrap="square" rtlCol="0">
            <a:spAutoFit/>
          </a:bodyPr>
          <a:lstStyle/>
          <a:p>
            <a:pPr marL="0" marR="0">
              <a:lnSpc>
                <a:spcPct val="107000"/>
              </a:lnSpc>
              <a:spcAft>
                <a:spcPts val="800"/>
              </a:spcAft>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Reasons for deviation from the planned curve:</a:t>
            </a:r>
          </a:p>
          <a:p>
            <a:pPr marR="0" lvl="0">
              <a:lnSpc>
                <a:spcPct val="107000"/>
              </a:lnSpc>
              <a:spcAft>
                <a:spcPts val="800"/>
              </a:spcAft>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Task Complexity: Some tasks, like backend integration of course management or grading, required more time than initially anticipated due to unforeseen technical challenges, such as handling dynamic UI updates or ensuring smooth data flow between components.</a:t>
            </a:r>
          </a:p>
          <a:p>
            <a:endParaRPr lang="en-US" dirty="0"/>
          </a:p>
        </p:txBody>
      </p:sp>
    </p:spTree>
    <p:extLst>
      <p:ext uri="{BB962C8B-B14F-4D97-AF65-F5344CB8AC3E}">
        <p14:creationId xmlns:p14="http://schemas.microsoft.com/office/powerpoint/2010/main" val="1173700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grpSp>
        <p:nvGrpSpPr>
          <p:cNvPr id="3" name="Group 3"/>
          <p:cNvGrpSpPr/>
          <p:nvPr/>
        </p:nvGrpSpPr>
        <p:grpSpPr>
          <a:xfrm>
            <a:off x="1616820" y="378312"/>
            <a:ext cx="15299038" cy="8478904"/>
            <a:chOff x="0" y="0"/>
            <a:chExt cx="2588536" cy="1434597"/>
          </a:xfrm>
        </p:grpSpPr>
        <p:sp>
          <p:nvSpPr>
            <p:cNvPr id="4" name="Freeform 4"/>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8" name="TextBox 8"/>
          <p:cNvSpPr txBox="1"/>
          <p:nvPr/>
        </p:nvSpPr>
        <p:spPr>
          <a:xfrm>
            <a:off x="5587839" y="1040041"/>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UI Snaps</a:t>
            </a:r>
          </a:p>
        </p:txBody>
      </p:sp>
      <p:pic>
        <p:nvPicPr>
          <p:cNvPr id="12" name="Picture 11" descr="A screenshot of a computer&#10;&#10;Description automatically generated">
            <a:extLst>
              <a:ext uri="{FF2B5EF4-FFF2-40B4-BE49-F238E27FC236}">
                <a16:creationId xmlns:a16="http://schemas.microsoft.com/office/drawing/2014/main" id="{197FA57F-105B-0D0E-3408-A0AF5A52A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479" y="2228850"/>
            <a:ext cx="10825719" cy="4591050"/>
          </a:xfrm>
          <a:prstGeom prst="rect">
            <a:avLst/>
          </a:prstGeom>
        </p:spPr>
      </p:pic>
      <p:sp>
        <p:nvSpPr>
          <p:cNvPr id="13" name="TextBox 12">
            <a:extLst>
              <a:ext uri="{FF2B5EF4-FFF2-40B4-BE49-F238E27FC236}">
                <a16:creationId xmlns:a16="http://schemas.microsoft.com/office/drawing/2014/main" id="{DB40BA9A-5B80-049D-4879-096CCCF2D88C}"/>
              </a:ext>
            </a:extLst>
          </p:cNvPr>
          <p:cNvSpPr txBox="1"/>
          <p:nvPr/>
        </p:nvSpPr>
        <p:spPr>
          <a:xfrm>
            <a:off x="6096000" y="7296949"/>
            <a:ext cx="5181600" cy="400110"/>
          </a:xfrm>
          <a:prstGeom prst="rect">
            <a:avLst/>
          </a:prstGeom>
          <a:noFill/>
        </p:spPr>
        <p:txBody>
          <a:bodyPr wrap="square" rtlCol="0">
            <a:spAutoFit/>
          </a:bodyPr>
          <a:lstStyle/>
          <a:p>
            <a:pPr algn="r"/>
            <a:r>
              <a:rPr lang="en-US" sz="2000" dirty="0">
                <a:latin typeface="Times New Roman" panose="02020603050405020304" pitchFamily="18" charset="0"/>
                <a:cs typeface="Times New Roman" panose="02020603050405020304" pitchFamily="18" charset="0"/>
              </a:rPr>
              <a:t>LOGIN (For Both Student and Teacher)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a:extLst>
            <a:ext uri="{FF2B5EF4-FFF2-40B4-BE49-F238E27FC236}">
              <a16:creationId xmlns:a16="http://schemas.microsoft.com/office/drawing/2014/main" id="{DBF4B8B3-BE4A-C130-B3F2-1A2DBCF8D81A}"/>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DC8958DB-CCD7-31AF-F460-53D2805AC2B1}"/>
              </a:ext>
            </a:extLst>
          </p:cNvPr>
          <p:cNvGrpSpPr/>
          <p:nvPr/>
        </p:nvGrpSpPr>
        <p:grpSpPr>
          <a:xfrm>
            <a:off x="1371600" y="419100"/>
            <a:ext cx="15299038" cy="8478904"/>
            <a:chOff x="0" y="0"/>
            <a:chExt cx="2588536" cy="1434597"/>
          </a:xfrm>
        </p:grpSpPr>
        <p:sp>
          <p:nvSpPr>
            <p:cNvPr id="4" name="Freeform 4">
              <a:extLst>
                <a:ext uri="{FF2B5EF4-FFF2-40B4-BE49-F238E27FC236}">
                  <a16:creationId xmlns:a16="http://schemas.microsoft.com/office/drawing/2014/main" id="{F6B1E295-78E9-709D-FE98-E0A1928598E9}"/>
                </a:ext>
              </a:extLst>
            </p:cNvPr>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a:extLst>
                <a:ext uri="{FF2B5EF4-FFF2-40B4-BE49-F238E27FC236}">
                  <a16:creationId xmlns:a16="http://schemas.microsoft.com/office/drawing/2014/main" id="{53630F38-92A1-ADCF-12D7-846D3E01E4D9}"/>
                </a:ext>
              </a:extLst>
            </p:cNvPr>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8" name="TextBox 8">
            <a:extLst>
              <a:ext uri="{FF2B5EF4-FFF2-40B4-BE49-F238E27FC236}">
                <a16:creationId xmlns:a16="http://schemas.microsoft.com/office/drawing/2014/main" id="{1DA51F3D-19D4-6BE9-01A2-3E9BA88BC8C7}"/>
              </a:ext>
            </a:extLst>
          </p:cNvPr>
          <p:cNvSpPr txBox="1"/>
          <p:nvPr/>
        </p:nvSpPr>
        <p:spPr>
          <a:xfrm>
            <a:off x="5587839" y="1040041"/>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UI Snaps</a:t>
            </a:r>
          </a:p>
        </p:txBody>
      </p:sp>
      <p:pic>
        <p:nvPicPr>
          <p:cNvPr id="7" name="Picture 6" descr="A screenshot of a computer&#10;&#10;Description automatically generated">
            <a:extLst>
              <a:ext uri="{FF2B5EF4-FFF2-40B4-BE49-F238E27FC236}">
                <a16:creationId xmlns:a16="http://schemas.microsoft.com/office/drawing/2014/main" id="{09A33F7F-1307-D64B-3937-DA91CF219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2507923"/>
            <a:ext cx="11811000" cy="4769178"/>
          </a:xfrm>
          <a:prstGeom prst="rect">
            <a:avLst/>
          </a:prstGeom>
        </p:spPr>
      </p:pic>
      <p:sp>
        <p:nvSpPr>
          <p:cNvPr id="9" name="TextBox 8">
            <a:extLst>
              <a:ext uri="{FF2B5EF4-FFF2-40B4-BE49-F238E27FC236}">
                <a16:creationId xmlns:a16="http://schemas.microsoft.com/office/drawing/2014/main" id="{984EE679-8377-4FB0-A243-25229A174FAF}"/>
              </a:ext>
            </a:extLst>
          </p:cNvPr>
          <p:cNvSpPr txBox="1"/>
          <p:nvPr/>
        </p:nvSpPr>
        <p:spPr>
          <a:xfrm>
            <a:off x="5587839" y="7609939"/>
            <a:ext cx="4969561"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Register ( For Student and Teacher)</a:t>
            </a:r>
          </a:p>
        </p:txBody>
      </p:sp>
    </p:spTree>
    <p:extLst>
      <p:ext uri="{BB962C8B-B14F-4D97-AF65-F5344CB8AC3E}">
        <p14:creationId xmlns:p14="http://schemas.microsoft.com/office/powerpoint/2010/main" val="2397958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a:extLst>
            <a:ext uri="{FF2B5EF4-FFF2-40B4-BE49-F238E27FC236}">
              <a16:creationId xmlns:a16="http://schemas.microsoft.com/office/drawing/2014/main" id="{97DED439-E526-D6B7-FD8B-4016F4B62611}"/>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B27E36F9-BA0C-F698-A3AE-1959869FD6A0}"/>
              </a:ext>
            </a:extLst>
          </p:cNvPr>
          <p:cNvGrpSpPr/>
          <p:nvPr/>
        </p:nvGrpSpPr>
        <p:grpSpPr>
          <a:xfrm>
            <a:off x="1371600" y="419100"/>
            <a:ext cx="15299038" cy="8478904"/>
            <a:chOff x="0" y="0"/>
            <a:chExt cx="2588536" cy="1434597"/>
          </a:xfrm>
        </p:grpSpPr>
        <p:sp>
          <p:nvSpPr>
            <p:cNvPr id="4" name="Freeform 4">
              <a:extLst>
                <a:ext uri="{FF2B5EF4-FFF2-40B4-BE49-F238E27FC236}">
                  <a16:creationId xmlns:a16="http://schemas.microsoft.com/office/drawing/2014/main" id="{302B89D3-50F5-021B-5051-4D1AC821541F}"/>
                </a:ext>
              </a:extLst>
            </p:cNvPr>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a:extLst>
                <a:ext uri="{FF2B5EF4-FFF2-40B4-BE49-F238E27FC236}">
                  <a16:creationId xmlns:a16="http://schemas.microsoft.com/office/drawing/2014/main" id="{8EEB2DA8-FFFD-D3E8-ECF1-BE30E918A8C3}"/>
                </a:ext>
              </a:extLst>
            </p:cNvPr>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8" name="TextBox 8">
            <a:extLst>
              <a:ext uri="{FF2B5EF4-FFF2-40B4-BE49-F238E27FC236}">
                <a16:creationId xmlns:a16="http://schemas.microsoft.com/office/drawing/2014/main" id="{CDA82780-F173-0566-84AA-7652555735ED}"/>
              </a:ext>
            </a:extLst>
          </p:cNvPr>
          <p:cNvSpPr txBox="1"/>
          <p:nvPr/>
        </p:nvSpPr>
        <p:spPr>
          <a:xfrm>
            <a:off x="5587839" y="1040041"/>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UI Snaps</a:t>
            </a:r>
          </a:p>
        </p:txBody>
      </p:sp>
      <p:pic>
        <p:nvPicPr>
          <p:cNvPr id="9" name="Picture 8" descr="A screenshot of a computer&#10;&#10;Description automatically generated">
            <a:extLst>
              <a:ext uri="{FF2B5EF4-FFF2-40B4-BE49-F238E27FC236}">
                <a16:creationId xmlns:a16="http://schemas.microsoft.com/office/drawing/2014/main" id="{FF852138-B6FC-A202-715D-35ED7E6EF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2705100"/>
            <a:ext cx="12344400" cy="3886200"/>
          </a:xfrm>
          <a:prstGeom prst="rect">
            <a:avLst/>
          </a:prstGeom>
        </p:spPr>
      </p:pic>
      <p:sp>
        <p:nvSpPr>
          <p:cNvPr id="10" name="TextBox 9">
            <a:extLst>
              <a:ext uri="{FF2B5EF4-FFF2-40B4-BE49-F238E27FC236}">
                <a16:creationId xmlns:a16="http://schemas.microsoft.com/office/drawing/2014/main" id="{AA537B7E-0716-1BB6-3E65-6E7787200735}"/>
              </a:ext>
            </a:extLst>
          </p:cNvPr>
          <p:cNvSpPr txBox="1"/>
          <p:nvPr/>
        </p:nvSpPr>
        <p:spPr>
          <a:xfrm>
            <a:off x="7315200" y="7353300"/>
            <a:ext cx="4191000" cy="369332"/>
          </a:xfrm>
          <a:prstGeom prst="rect">
            <a:avLst/>
          </a:prstGeom>
          <a:noFill/>
        </p:spPr>
        <p:txBody>
          <a:bodyPr wrap="square" rtlCol="0">
            <a:spAutoFit/>
          </a:bodyPr>
          <a:lstStyle/>
          <a:p>
            <a:pPr algn="ctr"/>
            <a:r>
              <a:rPr lang="en-US" dirty="0"/>
              <a:t>Student Home Page</a:t>
            </a:r>
          </a:p>
        </p:txBody>
      </p:sp>
    </p:spTree>
    <p:extLst>
      <p:ext uri="{BB962C8B-B14F-4D97-AF65-F5344CB8AC3E}">
        <p14:creationId xmlns:p14="http://schemas.microsoft.com/office/powerpoint/2010/main" val="3742563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grpSp>
        <p:nvGrpSpPr>
          <p:cNvPr id="3" name="Group 3"/>
          <p:cNvGrpSpPr/>
          <p:nvPr/>
        </p:nvGrpSpPr>
        <p:grpSpPr>
          <a:xfrm>
            <a:off x="3200400" y="1257300"/>
            <a:ext cx="11732507" cy="8857215"/>
            <a:chOff x="0" y="0"/>
            <a:chExt cx="2266116" cy="1434597"/>
          </a:xfrm>
        </p:grpSpPr>
        <p:sp>
          <p:nvSpPr>
            <p:cNvPr id="4" name="Freeform 4"/>
            <p:cNvSpPr/>
            <p:nvPr/>
          </p:nvSpPr>
          <p:spPr>
            <a:xfrm>
              <a:off x="10160" y="16510"/>
              <a:ext cx="2243256" cy="1406657"/>
            </a:xfrm>
            <a:custGeom>
              <a:avLst/>
              <a:gdLst/>
              <a:ahLst/>
              <a:cxnLst/>
              <a:rect l="l" t="t" r="r" b="b"/>
              <a:pathLst>
                <a:path w="2243256" h="1406657">
                  <a:moveTo>
                    <a:pt x="2243256" y="1406657"/>
                  </a:moveTo>
                  <a:lnTo>
                    <a:pt x="0" y="1399037"/>
                  </a:lnTo>
                  <a:lnTo>
                    <a:pt x="0" y="501092"/>
                  </a:lnTo>
                  <a:lnTo>
                    <a:pt x="17780" y="19050"/>
                  </a:lnTo>
                  <a:lnTo>
                    <a:pt x="1116466" y="0"/>
                  </a:lnTo>
                  <a:lnTo>
                    <a:pt x="2224206" y="5080"/>
                  </a:lnTo>
                  <a:close/>
                </a:path>
              </a:pathLst>
            </a:custGeom>
            <a:solidFill>
              <a:srgbClr val="FFFFFF"/>
            </a:solidFill>
          </p:spPr>
          <p:txBody>
            <a:bodyPr/>
            <a:lstStyle/>
            <a:p>
              <a:endParaRPr lang="en-US" dirty="0"/>
            </a:p>
          </p:txBody>
        </p:sp>
        <p:sp>
          <p:nvSpPr>
            <p:cNvPr id="5" name="Freeform 5"/>
            <p:cNvSpPr/>
            <p:nvPr/>
          </p:nvSpPr>
          <p:spPr>
            <a:xfrm>
              <a:off x="-3810" y="0"/>
              <a:ext cx="2272466" cy="1433327"/>
            </a:xfrm>
            <a:custGeom>
              <a:avLst/>
              <a:gdLst/>
              <a:ahLst/>
              <a:cxnLst/>
              <a:rect l="l" t="t" r="r" b="b"/>
              <a:pathLst>
                <a:path w="2272466" h="1433327">
                  <a:moveTo>
                    <a:pt x="2238176" y="21590"/>
                  </a:moveTo>
                  <a:cubicBezTo>
                    <a:pt x="2239446" y="34290"/>
                    <a:pt x="2239446" y="44450"/>
                    <a:pt x="2240716" y="54610"/>
                  </a:cubicBezTo>
                  <a:cubicBezTo>
                    <a:pt x="2243256" y="84569"/>
                    <a:pt x="2244526" y="113856"/>
                    <a:pt x="2247066" y="142098"/>
                  </a:cubicBezTo>
                  <a:cubicBezTo>
                    <a:pt x="2247066" y="182891"/>
                    <a:pt x="2259766" y="987245"/>
                    <a:pt x="2266116" y="1028038"/>
                  </a:cubicBezTo>
                  <a:cubicBezTo>
                    <a:pt x="2272466" y="1089750"/>
                    <a:pt x="2268656" y="1152508"/>
                    <a:pt x="2268656" y="1214221"/>
                  </a:cubicBezTo>
                  <a:cubicBezTo>
                    <a:pt x="2268656" y="1268612"/>
                    <a:pt x="2269926" y="1318818"/>
                    <a:pt x="2271196" y="1372367"/>
                  </a:cubicBezTo>
                  <a:cubicBezTo>
                    <a:pt x="2271196" y="1393957"/>
                    <a:pt x="2271196" y="1407927"/>
                    <a:pt x="2271196" y="1432057"/>
                  </a:cubicBezTo>
                  <a:cubicBezTo>
                    <a:pt x="2248336" y="1432057"/>
                    <a:pt x="2228016" y="1433327"/>
                    <a:pt x="2205886" y="1432057"/>
                  </a:cubicBezTo>
                  <a:cubicBezTo>
                    <a:pt x="2094573" y="1426977"/>
                    <a:pt x="1981548" y="1433327"/>
                    <a:pt x="1870236" y="1428247"/>
                  </a:cubicBezTo>
                  <a:cubicBezTo>
                    <a:pt x="1803448" y="1424437"/>
                    <a:pt x="1738373" y="1426977"/>
                    <a:pt x="1671586" y="1424437"/>
                  </a:cubicBezTo>
                  <a:cubicBezTo>
                    <a:pt x="1640761" y="1423167"/>
                    <a:pt x="1609936" y="1421897"/>
                    <a:pt x="1579111" y="1420627"/>
                  </a:cubicBezTo>
                  <a:cubicBezTo>
                    <a:pt x="1560273" y="1420627"/>
                    <a:pt x="1543148" y="1421897"/>
                    <a:pt x="1524311" y="1421897"/>
                  </a:cubicBezTo>
                  <a:cubicBezTo>
                    <a:pt x="1476361" y="1420627"/>
                    <a:pt x="1344498" y="1421897"/>
                    <a:pt x="1296548" y="1420627"/>
                  </a:cubicBezTo>
                  <a:cubicBezTo>
                    <a:pt x="1262298" y="1419357"/>
                    <a:pt x="577298" y="1428247"/>
                    <a:pt x="543048" y="1426977"/>
                  </a:cubicBezTo>
                  <a:cubicBezTo>
                    <a:pt x="534485" y="1426977"/>
                    <a:pt x="524210" y="1428247"/>
                    <a:pt x="515648" y="1428247"/>
                  </a:cubicBezTo>
                  <a:cubicBezTo>
                    <a:pt x="495098" y="1428247"/>
                    <a:pt x="476260" y="1429517"/>
                    <a:pt x="455710" y="1429517"/>
                  </a:cubicBezTo>
                  <a:cubicBezTo>
                    <a:pt x="404335" y="1429517"/>
                    <a:pt x="354673" y="1428247"/>
                    <a:pt x="303298" y="1426977"/>
                  </a:cubicBezTo>
                  <a:cubicBezTo>
                    <a:pt x="272473" y="1425707"/>
                    <a:pt x="241648" y="1424437"/>
                    <a:pt x="212535" y="1423167"/>
                  </a:cubicBezTo>
                  <a:cubicBezTo>
                    <a:pt x="157735" y="1421897"/>
                    <a:pt x="102935"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0123" y="30480"/>
                    <a:pt x="87523" y="29210"/>
                  </a:cubicBezTo>
                  <a:cubicBezTo>
                    <a:pt x="133760" y="25400"/>
                    <a:pt x="179998" y="22860"/>
                    <a:pt x="227948" y="20320"/>
                  </a:cubicBezTo>
                  <a:cubicBezTo>
                    <a:pt x="260485" y="17780"/>
                    <a:pt x="293023" y="16510"/>
                    <a:pt x="323848" y="13970"/>
                  </a:cubicBezTo>
                  <a:cubicBezTo>
                    <a:pt x="354673" y="11430"/>
                    <a:pt x="387210" y="8890"/>
                    <a:pt x="418035" y="8890"/>
                  </a:cubicBezTo>
                  <a:cubicBezTo>
                    <a:pt x="452285" y="7620"/>
                    <a:pt x="486535" y="10160"/>
                    <a:pt x="520785" y="8890"/>
                  </a:cubicBezTo>
                  <a:cubicBezTo>
                    <a:pt x="563598" y="8890"/>
                    <a:pt x="1339361" y="6350"/>
                    <a:pt x="1382173" y="5080"/>
                  </a:cubicBezTo>
                  <a:cubicBezTo>
                    <a:pt x="1423273" y="3810"/>
                    <a:pt x="1464373" y="2540"/>
                    <a:pt x="1507186" y="2540"/>
                  </a:cubicBezTo>
                  <a:cubicBezTo>
                    <a:pt x="1577398" y="1270"/>
                    <a:pt x="1645898" y="0"/>
                    <a:pt x="1716111" y="0"/>
                  </a:cubicBezTo>
                  <a:cubicBezTo>
                    <a:pt x="1745223" y="0"/>
                    <a:pt x="1776048" y="2540"/>
                    <a:pt x="1805161" y="2540"/>
                  </a:cubicBezTo>
                  <a:cubicBezTo>
                    <a:pt x="1885648" y="3810"/>
                    <a:pt x="1967848" y="5080"/>
                    <a:pt x="2048336" y="7620"/>
                  </a:cubicBezTo>
                  <a:cubicBezTo>
                    <a:pt x="2091148" y="8890"/>
                    <a:pt x="2133961" y="12700"/>
                    <a:pt x="2176773" y="16510"/>
                  </a:cubicBezTo>
                  <a:cubicBezTo>
                    <a:pt x="2187048" y="16510"/>
                    <a:pt x="2197324" y="16510"/>
                    <a:pt x="2205886" y="16510"/>
                  </a:cubicBezTo>
                  <a:cubicBezTo>
                    <a:pt x="2219126" y="17780"/>
                    <a:pt x="2228016" y="20320"/>
                    <a:pt x="2238176" y="21590"/>
                  </a:cubicBezTo>
                  <a:close/>
                  <a:moveTo>
                    <a:pt x="2248336" y="1415547"/>
                  </a:moveTo>
                  <a:cubicBezTo>
                    <a:pt x="2249606" y="1399037"/>
                    <a:pt x="2250876" y="1386337"/>
                    <a:pt x="2250876" y="1373637"/>
                  </a:cubicBezTo>
                  <a:cubicBezTo>
                    <a:pt x="2249606" y="1313588"/>
                    <a:pt x="2248336" y="1258152"/>
                    <a:pt x="2248336" y="1198531"/>
                  </a:cubicBezTo>
                  <a:cubicBezTo>
                    <a:pt x="2248336" y="1171336"/>
                    <a:pt x="2250876" y="1144141"/>
                    <a:pt x="2249606" y="1116945"/>
                  </a:cubicBezTo>
                  <a:cubicBezTo>
                    <a:pt x="2249606" y="1091842"/>
                    <a:pt x="2248336" y="1065693"/>
                    <a:pt x="2247066" y="1040589"/>
                  </a:cubicBezTo>
                  <a:cubicBezTo>
                    <a:pt x="2241986" y="1001888"/>
                    <a:pt x="2230556" y="200672"/>
                    <a:pt x="2230556" y="161971"/>
                  </a:cubicBezTo>
                  <a:cubicBezTo>
                    <a:pt x="2228016" y="129546"/>
                    <a:pt x="2225476" y="96075"/>
                    <a:pt x="2222936" y="63500"/>
                  </a:cubicBezTo>
                  <a:cubicBezTo>
                    <a:pt x="2221666" y="44450"/>
                    <a:pt x="2220396" y="43180"/>
                    <a:pt x="2200749" y="41910"/>
                  </a:cubicBezTo>
                  <a:cubicBezTo>
                    <a:pt x="2195611" y="41910"/>
                    <a:pt x="2192186" y="41910"/>
                    <a:pt x="2187048" y="40640"/>
                  </a:cubicBezTo>
                  <a:cubicBezTo>
                    <a:pt x="2144236" y="36830"/>
                    <a:pt x="2099711" y="31750"/>
                    <a:pt x="2056898" y="30480"/>
                  </a:cubicBezTo>
                  <a:cubicBezTo>
                    <a:pt x="1952436" y="26670"/>
                    <a:pt x="1846261" y="25400"/>
                    <a:pt x="1741798" y="22860"/>
                  </a:cubicBezTo>
                  <a:cubicBezTo>
                    <a:pt x="1726386" y="22860"/>
                    <a:pt x="1709261" y="22860"/>
                    <a:pt x="1693848" y="22860"/>
                  </a:cubicBezTo>
                  <a:cubicBezTo>
                    <a:pt x="1668161" y="22860"/>
                    <a:pt x="1642473" y="22860"/>
                    <a:pt x="1618498" y="22860"/>
                  </a:cubicBezTo>
                  <a:cubicBezTo>
                    <a:pt x="1563698" y="22860"/>
                    <a:pt x="1508898" y="22860"/>
                    <a:pt x="1455811" y="24130"/>
                  </a:cubicBezTo>
                  <a:cubicBezTo>
                    <a:pt x="1409573" y="25400"/>
                    <a:pt x="630385" y="29210"/>
                    <a:pt x="584148" y="29210"/>
                  </a:cubicBezTo>
                  <a:cubicBezTo>
                    <a:pt x="508798" y="29210"/>
                    <a:pt x="433448" y="26670"/>
                    <a:pt x="358098" y="33020"/>
                  </a:cubicBezTo>
                  <a:cubicBezTo>
                    <a:pt x="318710" y="36830"/>
                    <a:pt x="281035" y="36830"/>
                    <a:pt x="243360" y="38100"/>
                  </a:cubicBezTo>
                  <a:cubicBezTo>
                    <a:pt x="178285" y="41910"/>
                    <a:pt x="113210"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3548" y="1397767"/>
                    <a:pt x="87523" y="1399037"/>
                    <a:pt x="109785" y="1399037"/>
                  </a:cubicBezTo>
                  <a:cubicBezTo>
                    <a:pt x="142323" y="1399037"/>
                    <a:pt x="176573" y="1396497"/>
                    <a:pt x="209110" y="1399037"/>
                  </a:cubicBezTo>
                  <a:cubicBezTo>
                    <a:pt x="262198" y="1402847"/>
                    <a:pt x="315285" y="1405387"/>
                    <a:pt x="368373" y="1404117"/>
                  </a:cubicBezTo>
                  <a:cubicBezTo>
                    <a:pt x="402623" y="1402847"/>
                    <a:pt x="435160" y="1405387"/>
                    <a:pt x="469410" y="1405387"/>
                  </a:cubicBezTo>
                  <a:cubicBezTo>
                    <a:pt x="519073" y="1405387"/>
                    <a:pt x="568735" y="1404117"/>
                    <a:pt x="618398" y="1405387"/>
                  </a:cubicBezTo>
                  <a:cubicBezTo>
                    <a:pt x="692035" y="1406657"/>
                    <a:pt x="1500336" y="1396497"/>
                    <a:pt x="1575686" y="1399037"/>
                  </a:cubicBezTo>
                  <a:cubicBezTo>
                    <a:pt x="1608223" y="1400307"/>
                    <a:pt x="1640761" y="1401577"/>
                    <a:pt x="1671586" y="1401577"/>
                  </a:cubicBezTo>
                  <a:cubicBezTo>
                    <a:pt x="1728098" y="1404117"/>
                    <a:pt x="1782898" y="1400307"/>
                    <a:pt x="1839411" y="1404117"/>
                  </a:cubicBezTo>
                  <a:cubicBezTo>
                    <a:pt x="1885648" y="1406657"/>
                    <a:pt x="1931886" y="1406657"/>
                    <a:pt x="1978123" y="1409197"/>
                  </a:cubicBezTo>
                  <a:cubicBezTo>
                    <a:pt x="2046623" y="1413007"/>
                    <a:pt x="2115123" y="1415547"/>
                    <a:pt x="2183623" y="1416817"/>
                  </a:cubicBezTo>
                  <a:cubicBezTo>
                    <a:pt x="2209311" y="1416817"/>
                    <a:pt x="2228016" y="1415547"/>
                    <a:pt x="2248336" y="1415547"/>
                  </a:cubicBezTo>
                  <a:close/>
                </a:path>
              </a:pathLst>
            </a:custGeom>
            <a:solidFill>
              <a:srgbClr val="EF6705"/>
            </a:solidFill>
          </p:spPr>
          <p:txBody>
            <a:bodyPr/>
            <a:lstStyle/>
            <a:p>
              <a:endParaRPr lang="en-US" dirty="0"/>
            </a:p>
          </p:txBody>
        </p:sp>
      </p:grpSp>
      <p:sp>
        <p:nvSpPr>
          <p:cNvPr id="6" name="TextBox 6"/>
          <p:cNvSpPr txBox="1"/>
          <p:nvPr/>
        </p:nvSpPr>
        <p:spPr>
          <a:xfrm>
            <a:off x="4501470" y="1909837"/>
            <a:ext cx="9545504" cy="803529"/>
          </a:xfrm>
          <a:prstGeom prst="rect">
            <a:avLst/>
          </a:prstGeom>
        </p:spPr>
        <p:txBody>
          <a:bodyPr lIns="0" tIns="0" rIns="0" bIns="0" rtlCol="0" anchor="t">
            <a:spAutoFit/>
          </a:bodyPr>
          <a:lstStyle/>
          <a:p>
            <a:pPr algn="ctr">
              <a:lnSpc>
                <a:spcPts val="5688"/>
              </a:lnSpc>
            </a:pPr>
            <a:r>
              <a:rPr lang="en-US" sz="7200" dirty="0">
                <a:solidFill>
                  <a:srgbClr val="000000"/>
                </a:solidFill>
                <a:latin typeface="Sacramento"/>
              </a:rPr>
              <a:t>Agenda</a:t>
            </a:r>
          </a:p>
        </p:txBody>
      </p:sp>
      <p:sp>
        <p:nvSpPr>
          <p:cNvPr id="7" name="TextBox 7"/>
          <p:cNvSpPr txBox="1"/>
          <p:nvPr/>
        </p:nvSpPr>
        <p:spPr>
          <a:xfrm>
            <a:off x="4501470" y="2646691"/>
            <a:ext cx="9285060" cy="7117013"/>
          </a:xfrm>
          <a:prstGeom prst="rect">
            <a:avLst/>
          </a:prstGeom>
        </p:spPr>
        <p:txBody>
          <a:bodyPr lIns="0" tIns="0" rIns="0" bIns="0" rtlCol="0" anchor="t">
            <a:spAutoFit/>
          </a:bodyPr>
          <a:lstStyle/>
          <a:p>
            <a:pPr marL="457200" indent="-457200">
              <a:lnSpc>
                <a:spcPts val="3124"/>
              </a:lnSpc>
              <a:spcBef>
                <a:spcPct val="0"/>
              </a:spcBef>
              <a:buFont typeface="+mj-lt"/>
              <a:buAutoNum type="arabicPeriod"/>
            </a:pPr>
            <a:r>
              <a:rPr lang="en-US" sz="2015" spc="346" dirty="0">
                <a:solidFill>
                  <a:srgbClr val="000000"/>
                </a:solidFill>
                <a:latin typeface="Times New Roman" panose="02020603050405020304" pitchFamily="18" charset="0"/>
                <a:cs typeface="Times New Roman" panose="02020603050405020304" pitchFamily="18" charset="0"/>
              </a:rPr>
              <a:t>PROJECT SUMMARY</a:t>
            </a:r>
          </a:p>
          <a:p>
            <a:pPr marL="457200" indent="-457200">
              <a:lnSpc>
                <a:spcPts val="3124"/>
              </a:lnSpc>
              <a:spcBef>
                <a:spcPct val="0"/>
              </a:spcBef>
              <a:buFont typeface="+mj-lt"/>
              <a:buAutoNum type="arabicPeriod"/>
            </a:pPr>
            <a:r>
              <a:rPr lang="en-US" sz="2015" spc="346" dirty="0">
                <a:solidFill>
                  <a:srgbClr val="000000"/>
                </a:solidFill>
                <a:latin typeface="Times New Roman" panose="02020603050405020304" pitchFamily="18" charset="0"/>
                <a:cs typeface="Times New Roman" panose="02020603050405020304" pitchFamily="18" charset="0"/>
              </a:rPr>
              <a:t>SDLC MODEL</a:t>
            </a:r>
          </a:p>
          <a:p>
            <a:pPr marL="457200" indent="-457200">
              <a:lnSpc>
                <a:spcPts val="3124"/>
              </a:lnSpc>
              <a:spcBef>
                <a:spcPct val="0"/>
              </a:spcBef>
              <a:buFont typeface="+mj-lt"/>
              <a:buAutoNum type="arabicPeriod"/>
            </a:pPr>
            <a:r>
              <a:rPr lang="en-US" sz="2015" spc="346" dirty="0">
                <a:solidFill>
                  <a:srgbClr val="000000"/>
                </a:solidFill>
                <a:latin typeface="Times New Roman" panose="02020603050405020304" pitchFamily="18" charset="0"/>
                <a:cs typeface="Times New Roman" panose="02020603050405020304" pitchFamily="18" charset="0"/>
              </a:rPr>
              <a:t>WBS</a:t>
            </a:r>
          </a:p>
          <a:p>
            <a:pPr marL="457200" indent="-457200">
              <a:lnSpc>
                <a:spcPts val="3124"/>
              </a:lnSpc>
              <a:spcBef>
                <a:spcPct val="0"/>
              </a:spcBef>
              <a:buFont typeface="+mj-lt"/>
              <a:buAutoNum type="arabicPeriod"/>
            </a:pPr>
            <a:r>
              <a:rPr lang="en-US" sz="2015" spc="346" dirty="0">
                <a:solidFill>
                  <a:srgbClr val="000000"/>
                </a:solidFill>
                <a:latin typeface="Times New Roman" panose="02020603050405020304" pitchFamily="18" charset="0"/>
                <a:cs typeface="Times New Roman" panose="02020603050405020304" pitchFamily="18" charset="0"/>
              </a:rPr>
              <a:t>TOOLS AND FRAMEWORK</a:t>
            </a:r>
          </a:p>
          <a:p>
            <a:pPr marL="457200" indent="-457200">
              <a:lnSpc>
                <a:spcPts val="3124"/>
              </a:lnSpc>
              <a:spcBef>
                <a:spcPct val="0"/>
              </a:spcBef>
              <a:buFont typeface="+mj-lt"/>
              <a:buAutoNum type="arabicPeriod"/>
            </a:pPr>
            <a:r>
              <a:rPr lang="en-US" sz="2015" spc="346" dirty="0">
                <a:solidFill>
                  <a:srgbClr val="000000"/>
                </a:solidFill>
                <a:latin typeface="Times New Roman" panose="02020603050405020304" pitchFamily="18" charset="0"/>
                <a:cs typeface="Times New Roman" panose="02020603050405020304" pitchFamily="18" charset="0"/>
              </a:rPr>
              <a:t>RESOURCE ALLOCATION</a:t>
            </a:r>
          </a:p>
          <a:p>
            <a:pPr marL="457200" indent="-457200">
              <a:lnSpc>
                <a:spcPts val="3124"/>
              </a:lnSpc>
              <a:spcBef>
                <a:spcPct val="0"/>
              </a:spcBef>
              <a:buFont typeface="+mj-lt"/>
              <a:buAutoNum type="arabicPeriod"/>
            </a:pPr>
            <a:r>
              <a:rPr lang="en-US" sz="2015" spc="346" dirty="0">
                <a:solidFill>
                  <a:srgbClr val="000000"/>
                </a:solidFill>
                <a:latin typeface="Times New Roman" panose="02020603050405020304" pitchFamily="18" charset="0"/>
                <a:cs typeface="Times New Roman" panose="02020603050405020304" pitchFamily="18" charset="0"/>
              </a:rPr>
              <a:t>GANTT CHART</a:t>
            </a:r>
          </a:p>
          <a:p>
            <a:pPr marL="457200" indent="-457200">
              <a:lnSpc>
                <a:spcPts val="3124"/>
              </a:lnSpc>
              <a:spcBef>
                <a:spcPct val="0"/>
              </a:spcBef>
              <a:buFont typeface="+mj-lt"/>
              <a:buAutoNum type="arabicPeriod"/>
            </a:pPr>
            <a:r>
              <a:rPr lang="en-US" sz="2015" spc="346" dirty="0">
                <a:solidFill>
                  <a:srgbClr val="000000"/>
                </a:solidFill>
                <a:latin typeface="Times New Roman" panose="02020603050405020304" pitchFamily="18" charset="0"/>
                <a:cs typeface="Times New Roman" panose="02020603050405020304" pitchFamily="18" charset="0"/>
              </a:rPr>
              <a:t>COST ESTIMATION</a:t>
            </a:r>
          </a:p>
          <a:p>
            <a:pPr marL="457200" indent="-457200">
              <a:lnSpc>
                <a:spcPts val="3124"/>
              </a:lnSpc>
              <a:spcBef>
                <a:spcPct val="0"/>
              </a:spcBef>
              <a:buFont typeface="+mj-lt"/>
              <a:buAutoNum type="arabicPeriod"/>
            </a:pPr>
            <a:r>
              <a:rPr lang="en-US" sz="2015" spc="346" dirty="0">
                <a:solidFill>
                  <a:srgbClr val="000000"/>
                </a:solidFill>
                <a:latin typeface="Times New Roman" panose="02020603050405020304" pitchFamily="18" charset="0"/>
                <a:cs typeface="Times New Roman" panose="02020603050405020304" pitchFamily="18" charset="0"/>
              </a:rPr>
              <a:t>FUNCTION POINT ESTIMATION</a:t>
            </a:r>
          </a:p>
          <a:p>
            <a:pPr marL="457200" indent="-457200">
              <a:lnSpc>
                <a:spcPts val="3124"/>
              </a:lnSpc>
              <a:spcBef>
                <a:spcPct val="0"/>
              </a:spcBef>
              <a:buFont typeface="+mj-lt"/>
              <a:buAutoNum type="arabicPeriod"/>
            </a:pPr>
            <a:r>
              <a:rPr lang="en-US" sz="2015" spc="346" dirty="0">
                <a:solidFill>
                  <a:srgbClr val="000000"/>
                </a:solidFill>
                <a:latin typeface="Times New Roman" panose="02020603050405020304" pitchFamily="18" charset="0"/>
                <a:cs typeface="Times New Roman" panose="02020603050405020304" pitchFamily="18" charset="0"/>
              </a:rPr>
              <a:t>ER DIAGRAM</a:t>
            </a:r>
          </a:p>
          <a:p>
            <a:pPr marL="457200" indent="-457200">
              <a:lnSpc>
                <a:spcPts val="3124"/>
              </a:lnSpc>
              <a:spcBef>
                <a:spcPct val="0"/>
              </a:spcBef>
              <a:buFont typeface="+mj-lt"/>
              <a:buAutoNum type="arabicPeriod"/>
            </a:pPr>
            <a:r>
              <a:rPr lang="en-US" sz="2015" spc="346" dirty="0">
                <a:solidFill>
                  <a:srgbClr val="000000"/>
                </a:solidFill>
                <a:latin typeface="Times New Roman" panose="02020603050405020304" pitchFamily="18" charset="0"/>
                <a:cs typeface="Times New Roman" panose="02020603050405020304" pitchFamily="18" charset="0"/>
              </a:rPr>
              <a:t>UML DIAGRAM</a:t>
            </a:r>
          </a:p>
          <a:p>
            <a:pPr marL="457200" indent="-457200">
              <a:lnSpc>
                <a:spcPts val="3124"/>
              </a:lnSpc>
              <a:spcBef>
                <a:spcPct val="0"/>
              </a:spcBef>
              <a:buFont typeface="+mj-lt"/>
              <a:buAutoNum type="arabicPeriod"/>
            </a:pPr>
            <a:r>
              <a:rPr lang="en-US" sz="2015" spc="346" dirty="0">
                <a:solidFill>
                  <a:srgbClr val="000000"/>
                </a:solidFill>
                <a:latin typeface="Times New Roman" panose="02020603050405020304" pitchFamily="18" charset="0"/>
                <a:cs typeface="Times New Roman" panose="02020603050405020304" pitchFamily="18" charset="0"/>
              </a:rPr>
              <a:t>BURNDOWN CHART</a:t>
            </a:r>
          </a:p>
          <a:p>
            <a:pPr marL="457200" indent="-457200">
              <a:lnSpc>
                <a:spcPts val="3124"/>
              </a:lnSpc>
              <a:spcBef>
                <a:spcPct val="0"/>
              </a:spcBef>
              <a:buFont typeface="+mj-lt"/>
              <a:buAutoNum type="arabicPeriod"/>
            </a:pPr>
            <a:r>
              <a:rPr lang="en-US" sz="2015" spc="346" dirty="0">
                <a:solidFill>
                  <a:srgbClr val="000000"/>
                </a:solidFill>
                <a:latin typeface="Times New Roman" panose="02020603050405020304" pitchFamily="18" charset="0"/>
                <a:cs typeface="Times New Roman" panose="02020603050405020304" pitchFamily="18" charset="0"/>
              </a:rPr>
              <a:t>USER INTERFACE SNAPS</a:t>
            </a:r>
          </a:p>
          <a:p>
            <a:pPr marL="457200" indent="-457200">
              <a:lnSpc>
                <a:spcPts val="3124"/>
              </a:lnSpc>
              <a:spcBef>
                <a:spcPct val="0"/>
              </a:spcBef>
              <a:buFont typeface="+mj-lt"/>
              <a:buAutoNum type="arabicPeriod"/>
            </a:pPr>
            <a:r>
              <a:rPr lang="en-US" sz="2015" spc="346" dirty="0">
                <a:solidFill>
                  <a:srgbClr val="000000"/>
                </a:solidFill>
                <a:latin typeface="Times New Roman" panose="02020603050405020304" pitchFamily="18" charset="0"/>
                <a:cs typeface="Times New Roman" panose="02020603050405020304" pitchFamily="18" charset="0"/>
              </a:rPr>
              <a:t>TESTING RESULTS</a:t>
            </a:r>
          </a:p>
          <a:p>
            <a:pPr marL="457200" indent="-457200">
              <a:lnSpc>
                <a:spcPts val="3124"/>
              </a:lnSpc>
              <a:spcBef>
                <a:spcPct val="0"/>
              </a:spcBef>
              <a:buFont typeface="+mj-lt"/>
              <a:buAutoNum type="arabicPeriod"/>
            </a:pPr>
            <a:r>
              <a:rPr lang="en-US" sz="2015" spc="346" dirty="0">
                <a:solidFill>
                  <a:srgbClr val="000000"/>
                </a:solidFill>
                <a:latin typeface="Times New Roman" panose="02020603050405020304" pitchFamily="18" charset="0"/>
                <a:cs typeface="Times New Roman" panose="02020603050405020304" pitchFamily="18" charset="0"/>
              </a:rPr>
              <a:t>RISK FACTORS</a:t>
            </a:r>
          </a:p>
          <a:p>
            <a:pPr marL="457200" indent="-457200">
              <a:lnSpc>
                <a:spcPts val="3124"/>
              </a:lnSpc>
              <a:spcBef>
                <a:spcPct val="0"/>
              </a:spcBef>
              <a:buFont typeface="+mj-lt"/>
              <a:buAutoNum type="arabicPeriod"/>
            </a:pPr>
            <a:r>
              <a:rPr lang="en-US" sz="2015" spc="346" dirty="0">
                <a:solidFill>
                  <a:srgbClr val="000000"/>
                </a:solidFill>
                <a:latin typeface="Times New Roman" panose="02020603050405020304" pitchFamily="18" charset="0"/>
                <a:cs typeface="Times New Roman" panose="02020603050405020304" pitchFamily="18" charset="0"/>
              </a:rPr>
              <a:t>QUALITY ASSURANCE</a:t>
            </a:r>
          </a:p>
          <a:p>
            <a:pPr marL="457200" indent="-457200">
              <a:lnSpc>
                <a:spcPts val="3124"/>
              </a:lnSpc>
              <a:spcBef>
                <a:spcPct val="0"/>
              </a:spcBef>
              <a:buFont typeface="+mj-lt"/>
              <a:buAutoNum type="arabicPeriod"/>
            </a:pPr>
            <a:r>
              <a:rPr lang="en-US" sz="2015" spc="346" dirty="0">
                <a:solidFill>
                  <a:srgbClr val="000000"/>
                </a:solidFill>
                <a:latin typeface="Times New Roman" panose="02020603050405020304" pitchFamily="18" charset="0"/>
                <a:cs typeface="Times New Roman" panose="02020603050405020304" pitchFamily="18" charset="0"/>
              </a:rPr>
              <a:t>MANAGEMENT TOOL</a:t>
            </a:r>
          </a:p>
          <a:p>
            <a:pPr marL="457200" indent="-457200">
              <a:lnSpc>
                <a:spcPts val="3124"/>
              </a:lnSpc>
              <a:spcBef>
                <a:spcPct val="0"/>
              </a:spcBef>
              <a:buFont typeface="+mj-lt"/>
              <a:buAutoNum type="arabicPeriod"/>
            </a:pPr>
            <a:r>
              <a:rPr lang="en-US" sz="2015" spc="346" dirty="0">
                <a:solidFill>
                  <a:srgbClr val="000000"/>
                </a:solidFill>
                <a:latin typeface="Times New Roman" panose="02020603050405020304" pitchFamily="18" charset="0"/>
                <a:cs typeface="Times New Roman" panose="02020603050405020304" pitchFamily="18" charset="0"/>
              </a:rPr>
              <a:t>FUTURE SCOPE</a:t>
            </a:r>
          </a:p>
          <a:p>
            <a:pPr marL="457200" indent="-457200">
              <a:lnSpc>
                <a:spcPts val="3124"/>
              </a:lnSpc>
              <a:spcBef>
                <a:spcPct val="0"/>
              </a:spcBef>
              <a:buFont typeface="+mj-lt"/>
              <a:buAutoNum type="arabicPeriod"/>
            </a:pPr>
            <a:r>
              <a:rPr lang="en-US" sz="2015" spc="346" dirty="0">
                <a:solidFill>
                  <a:srgbClr val="000000"/>
                </a:solidFill>
                <a:latin typeface="Times New Roman" panose="02020603050405020304" pitchFamily="18" charset="0"/>
                <a:cs typeface="Times New Roman" panose="02020603050405020304" pitchFamily="18"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a:extLst>
            <a:ext uri="{FF2B5EF4-FFF2-40B4-BE49-F238E27FC236}">
              <a16:creationId xmlns:a16="http://schemas.microsoft.com/office/drawing/2014/main" id="{234CB0C8-2C83-8FB7-5D14-8C2413212853}"/>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61A5BD0B-FCB5-E58E-02C8-B80C531558B8}"/>
              </a:ext>
            </a:extLst>
          </p:cNvPr>
          <p:cNvGrpSpPr/>
          <p:nvPr/>
        </p:nvGrpSpPr>
        <p:grpSpPr>
          <a:xfrm>
            <a:off x="1371600" y="419100"/>
            <a:ext cx="15299038" cy="8478904"/>
            <a:chOff x="0" y="0"/>
            <a:chExt cx="2588536" cy="1434597"/>
          </a:xfrm>
        </p:grpSpPr>
        <p:sp>
          <p:nvSpPr>
            <p:cNvPr id="4" name="Freeform 4">
              <a:extLst>
                <a:ext uri="{FF2B5EF4-FFF2-40B4-BE49-F238E27FC236}">
                  <a16:creationId xmlns:a16="http://schemas.microsoft.com/office/drawing/2014/main" id="{1F2FD1C4-8092-0979-C5FC-8D74303A4439}"/>
                </a:ext>
              </a:extLst>
            </p:cNvPr>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a:extLst>
                <a:ext uri="{FF2B5EF4-FFF2-40B4-BE49-F238E27FC236}">
                  <a16:creationId xmlns:a16="http://schemas.microsoft.com/office/drawing/2014/main" id="{5048FA65-82A8-A7AE-627A-01D4DAF4DF52}"/>
                </a:ext>
              </a:extLst>
            </p:cNvPr>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8" name="TextBox 8">
            <a:extLst>
              <a:ext uri="{FF2B5EF4-FFF2-40B4-BE49-F238E27FC236}">
                <a16:creationId xmlns:a16="http://schemas.microsoft.com/office/drawing/2014/main" id="{ED402011-3025-905C-BA3F-094D22CA20BB}"/>
              </a:ext>
            </a:extLst>
          </p:cNvPr>
          <p:cNvSpPr txBox="1"/>
          <p:nvPr/>
        </p:nvSpPr>
        <p:spPr>
          <a:xfrm>
            <a:off x="5587839" y="1040041"/>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UI Snaps</a:t>
            </a:r>
          </a:p>
        </p:txBody>
      </p:sp>
      <p:pic>
        <p:nvPicPr>
          <p:cNvPr id="7" name="Picture 6" descr="A screenshot of a computer&#10;&#10;Description automatically generated">
            <a:extLst>
              <a:ext uri="{FF2B5EF4-FFF2-40B4-BE49-F238E27FC236}">
                <a16:creationId xmlns:a16="http://schemas.microsoft.com/office/drawing/2014/main" id="{D07F7223-1CFA-5D2C-4F32-E84E58863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2171700"/>
            <a:ext cx="11430000" cy="5410200"/>
          </a:xfrm>
          <a:prstGeom prst="rect">
            <a:avLst/>
          </a:prstGeom>
        </p:spPr>
      </p:pic>
      <p:sp>
        <p:nvSpPr>
          <p:cNvPr id="10" name="TextBox 9">
            <a:extLst>
              <a:ext uri="{FF2B5EF4-FFF2-40B4-BE49-F238E27FC236}">
                <a16:creationId xmlns:a16="http://schemas.microsoft.com/office/drawing/2014/main" id="{66DBDC5C-4475-0C9F-360F-1BA1E4638C2D}"/>
              </a:ext>
            </a:extLst>
          </p:cNvPr>
          <p:cNvSpPr txBox="1"/>
          <p:nvPr/>
        </p:nvSpPr>
        <p:spPr>
          <a:xfrm>
            <a:off x="8763000" y="8039100"/>
            <a:ext cx="3048000" cy="369332"/>
          </a:xfrm>
          <a:prstGeom prst="rect">
            <a:avLst/>
          </a:prstGeom>
          <a:noFill/>
        </p:spPr>
        <p:txBody>
          <a:bodyPr wrap="square" rtlCol="0">
            <a:spAutoFit/>
          </a:bodyPr>
          <a:lstStyle/>
          <a:p>
            <a:r>
              <a:rPr lang="en-US" dirty="0"/>
              <a:t>Course Enrollment </a:t>
            </a:r>
          </a:p>
        </p:txBody>
      </p:sp>
    </p:spTree>
    <p:extLst>
      <p:ext uri="{BB962C8B-B14F-4D97-AF65-F5344CB8AC3E}">
        <p14:creationId xmlns:p14="http://schemas.microsoft.com/office/powerpoint/2010/main" val="3000121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a:extLst>
            <a:ext uri="{FF2B5EF4-FFF2-40B4-BE49-F238E27FC236}">
              <a16:creationId xmlns:a16="http://schemas.microsoft.com/office/drawing/2014/main" id="{2A549A71-EC26-AB41-7CDC-BB298D42F811}"/>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B0007ACA-2FED-64C3-E156-48E26F1F45AC}"/>
              </a:ext>
            </a:extLst>
          </p:cNvPr>
          <p:cNvGrpSpPr/>
          <p:nvPr/>
        </p:nvGrpSpPr>
        <p:grpSpPr>
          <a:xfrm>
            <a:off x="1371600" y="419100"/>
            <a:ext cx="15299038" cy="8478904"/>
            <a:chOff x="0" y="0"/>
            <a:chExt cx="2588536" cy="1434597"/>
          </a:xfrm>
        </p:grpSpPr>
        <p:sp>
          <p:nvSpPr>
            <p:cNvPr id="4" name="Freeform 4">
              <a:extLst>
                <a:ext uri="{FF2B5EF4-FFF2-40B4-BE49-F238E27FC236}">
                  <a16:creationId xmlns:a16="http://schemas.microsoft.com/office/drawing/2014/main" id="{04E1F029-4B77-AD99-6A9E-69F0565A8D81}"/>
                </a:ext>
              </a:extLst>
            </p:cNvPr>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a:extLst>
                <a:ext uri="{FF2B5EF4-FFF2-40B4-BE49-F238E27FC236}">
                  <a16:creationId xmlns:a16="http://schemas.microsoft.com/office/drawing/2014/main" id="{C583543E-8D57-03EC-E472-D98D0DBFB6A7}"/>
                </a:ext>
              </a:extLst>
            </p:cNvPr>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8" name="TextBox 8">
            <a:extLst>
              <a:ext uri="{FF2B5EF4-FFF2-40B4-BE49-F238E27FC236}">
                <a16:creationId xmlns:a16="http://schemas.microsoft.com/office/drawing/2014/main" id="{61A7D3BA-C2A9-D401-A10D-51FCDF7A62DD}"/>
              </a:ext>
            </a:extLst>
          </p:cNvPr>
          <p:cNvSpPr txBox="1"/>
          <p:nvPr/>
        </p:nvSpPr>
        <p:spPr>
          <a:xfrm>
            <a:off x="5587839" y="1040041"/>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UI Snaps</a:t>
            </a:r>
          </a:p>
        </p:txBody>
      </p:sp>
      <p:pic>
        <p:nvPicPr>
          <p:cNvPr id="9" name="Picture 8" descr="A screenshot of a computer&#10;&#10;Description automatically generated">
            <a:extLst>
              <a:ext uri="{FF2B5EF4-FFF2-40B4-BE49-F238E27FC236}">
                <a16:creationId xmlns:a16="http://schemas.microsoft.com/office/drawing/2014/main" id="{E6F75ED2-F5E4-E7C3-37D4-00594F1BB6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2467134"/>
            <a:ext cx="12725400" cy="4505165"/>
          </a:xfrm>
          <a:prstGeom prst="rect">
            <a:avLst/>
          </a:prstGeom>
        </p:spPr>
      </p:pic>
      <p:sp>
        <p:nvSpPr>
          <p:cNvPr id="10" name="TextBox 9">
            <a:extLst>
              <a:ext uri="{FF2B5EF4-FFF2-40B4-BE49-F238E27FC236}">
                <a16:creationId xmlns:a16="http://schemas.microsoft.com/office/drawing/2014/main" id="{1671B9FF-0BDF-A774-2C74-5685319A09B3}"/>
              </a:ext>
            </a:extLst>
          </p:cNvPr>
          <p:cNvSpPr txBox="1"/>
          <p:nvPr/>
        </p:nvSpPr>
        <p:spPr>
          <a:xfrm>
            <a:off x="7239000" y="7505700"/>
            <a:ext cx="4648200" cy="369332"/>
          </a:xfrm>
          <a:prstGeom prst="rect">
            <a:avLst/>
          </a:prstGeom>
          <a:noFill/>
        </p:spPr>
        <p:txBody>
          <a:bodyPr wrap="square" rtlCol="0">
            <a:spAutoFit/>
          </a:bodyPr>
          <a:lstStyle/>
          <a:p>
            <a:pPr algn="ctr"/>
            <a:r>
              <a:rPr lang="en-US" dirty="0"/>
              <a:t>Assignment Submission</a:t>
            </a:r>
          </a:p>
        </p:txBody>
      </p:sp>
    </p:spTree>
    <p:extLst>
      <p:ext uri="{BB962C8B-B14F-4D97-AF65-F5344CB8AC3E}">
        <p14:creationId xmlns:p14="http://schemas.microsoft.com/office/powerpoint/2010/main" val="3330132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a:extLst>
            <a:ext uri="{FF2B5EF4-FFF2-40B4-BE49-F238E27FC236}">
              <a16:creationId xmlns:a16="http://schemas.microsoft.com/office/drawing/2014/main" id="{B04C8B84-127F-86E2-5F07-A6E5567F56F7}"/>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30CCD8CD-976B-4CFE-68C2-32B01CE69223}"/>
              </a:ext>
            </a:extLst>
          </p:cNvPr>
          <p:cNvGrpSpPr/>
          <p:nvPr/>
        </p:nvGrpSpPr>
        <p:grpSpPr>
          <a:xfrm>
            <a:off x="1371600" y="419100"/>
            <a:ext cx="15299038" cy="8478904"/>
            <a:chOff x="0" y="0"/>
            <a:chExt cx="2588536" cy="1434597"/>
          </a:xfrm>
        </p:grpSpPr>
        <p:sp>
          <p:nvSpPr>
            <p:cNvPr id="4" name="Freeform 4">
              <a:extLst>
                <a:ext uri="{FF2B5EF4-FFF2-40B4-BE49-F238E27FC236}">
                  <a16:creationId xmlns:a16="http://schemas.microsoft.com/office/drawing/2014/main" id="{6F27781A-4D4D-23FB-1944-CC0C0473A863}"/>
                </a:ext>
              </a:extLst>
            </p:cNvPr>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a:extLst>
                <a:ext uri="{FF2B5EF4-FFF2-40B4-BE49-F238E27FC236}">
                  <a16:creationId xmlns:a16="http://schemas.microsoft.com/office/drawing/2014/main" id="{435E4A88-9492-2CCE-4322-AAF2539A6C76}"/>
                </a:ext>
              </a:extLst>
            </p:cNvPr>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8" name="TextBox 8">
            <a:extLst>
              <a:ext uri="{FF2B5EF4-FFF2-40B4-BE49-F238E27FC236}">
                <a16:creationId xmlns:a16="http://schemas.microsoft.com/office/drawing/2014/main" id="{AF718A58-4263-0A6C-C978-A454797C3904}"/>
              </a:ext>
            </a:extLst>
          </p:cNvPr>
          <p:cNvSpPr txBox="1"/>
          <p:nvPr/>
        </p:nvSpPr>
        <p:spPr>
          <a:xfrm>
            <a:off x="5587839" y="1040041"/>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UI Snaps</a:t>
            </a:r>
          </a:p>
        </p:txBody>
      </p:sp>
      <p:pic>
        <p:nvPicPr>
          <p:cNvPr id="7" name="Picture 6" descr="A screenshot of a computer&#10;&#10;Description automatically generated">
            <a:extLst>
              <a:ext uri="{FF2B5EF4-FFF2-40B4-BE49-F238E27FC236}">
                <a16:creationId xmlns:a16="http://schemas.microsoft.com/office/drawing/2014/main" id="{A2CA15A2-8F07-BD03-6415-5434BC27F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552700"/>
            <a:ext cx="12725400" cy="4114800"/>
          </a:xfrm>
          <a:prstGeom prst="rect">
            <a:avLst/>
          </a:prstGeom>
        </p:spPr>
      </p:pic>
      <p:sp>
        <p:nvSpPr>
          <p:cNvPr id="10" name="TextBox 9">
            <a:extLst>
              <a:ext uri="{FF2B5EF4-FFF2-40B4-BE49-F238E27FC236}">
                <a16:creationId xmlns:a16="http://schemas.microsoft.com/office/drawing/2014/main" id="{78DE4B94-E54F-0124-FC34-E9614ACCD210}"/>
              </a:ext>
            </a:extLst>
          </p:cNvPr>
          <p:cNvSpPr txBox="1"/>
          <p:nvPr/>
        </p:nvSpPr>
        <p:spPr>
          <a:xfrm>
            <a:off x="7848600" y="7353300"/>
            <a:ext cx="3276600" cy="369332"/>
          </a:xfrm>
          <a:prstGeom prst="rect">
            <a:avLst/>
          </a:prstGeom>
          <a:noFill/>
        </p:spPr>
        <p:txBody>
          <a:bodyPr wrap="square" rtlCol="0">
            <a:spAutoFit/>
          </a:bodyPr>
          <a:lstStyle/>
          <a:p>
            <a:pPr algn="ctr"/>
            <a:r>
              <a:rPr lang="en-US" dirty="0"/>
              <a:t>Teacher Home Page</a:t>
            </a:r>
          </a:p>
        </p:txBody>
      </p:sp>
    </p:spTree>
    <p:extLst>
      <p:ext uri="{BB962C8B-B14F-4D97-AF65-F5344CB8AC3E}">
        <p14:creationId xmlns:p14="http://schemas.microsoft.com/office/powerpoint/2010/main" val="424349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a:extLst>
            <a:ext uri="{FF2B5EF4-FFF2-40B4-BE49-F238E27FC236}">
              <a16:creationId xmlns:a16="http://schemas.microsoft.com/office/drawing/2014/main" id="{1124745F-02DA-87E5-44D5-5B93401533DC}"/>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B8D1AFFD-2B6B-B4F8-6C01-ED2B9A1A4268}"/>
              </a:ext>
            </a:extLst>
          </p:cNvPr>
          <p:cNvGrpSpPr/>
          <p:nvPr/>
        </p:nvGrpSpPr>
        <p:grpSpPr>
          <a:xfrm>
            <a:off x="1371600" y="419100"/>
            <a:ext cx="15299038" cy="8478904"/>
            <a:chOff x="0" y="0"/>
            <a:chExt cx="2588536" cy="1434597"/>
          </a:xfrm>
        </p:grpSpPr>
        <p:sp>
          <p:nvSpPr>
            <p:cNvPr id="4" name="Freeform 4">
              <a:extLst>
                <a:ext uri="{FF2B5EF4-FFF2-40B4-BE49-F238E27FC236}">
                  <a16:creationId xmlns:a16="http://schemas.microsoft.com/office/drawing/2014/main" id="{402BB915-0FA6-F6AE-4631-C434AFB14295}"/>
                </a:ext>
              </a:extLst>
            </p:cNvPr>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a:extLst>
                <a:ext uri="{FF2B5EF4-FFF2-40B4-BE49-F238E27FC236}">
                  <a16:creationId xmlns:a16="http://schemas.microsoft.com/office/drawing/2014/main" id="{6A5D783F-7D21-ABF5-5F03-5F81B99EDFD6}"/>
                </a:ext>
              </a:extLst>
            </p:cNvPr>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8" name="TextBox 8">
            <a:extLst>
              <a:ext uri="{FF2B5EF4-FFF2-40B4-BE49-F238E27FC236}">
                <a16:creationId xmlns:a16="http://schemas.microsoft.com/office/drawing/2014/main" id="{188C3634-7F96-9111-3F46-784DC5BEB012}"/>
              </a:ext>
            </a:extLst>
          </p:cNvPr>
          <p:cNvSpPr txBox="1"/>
          <p:nvPr/>
        </p:nvSpPr>
        <p:spPr>
          <a:xfrm>
            <a:off x="5587839" y="1040041"/>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UI Snaps</a:t>
            </a:r>
          </a:p>
        </p:txBody>
      </p:sp>
      <p:pic>
        <p:nvPicPr>
          <p:cNvPr id="9" name="Picture 8" descr="A screenshot of a computer&#10;&#10;Description automatically generated">
            <a:extLst>
              <a:ext uri="{FF2B5EF4-FFF2-40B4-BE49-F238E27FC236}">
                <a16:creationId xmlns:a16="http://schemas.microsoft.com/office/drawing/2014/main" id="{894001ED-51C1-35BA-E009-D18E1A8D2A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2628900"/>
            <a:ext cx="12725400" cy="4495800"/>
          </a:xfrm>
          <a:prstGeom prst="rect">
            <a:avLst/>
          </a:prstGeom>
        </p:spPr>
      </p:pic>
      <p:sp>
        <p:nvSpPr>
          <p:cNvPr id="10" name="TextBox 9">
            <a:extLst>
              <a:ext uri="{FF2B5EF4-FFF2-40B4-BE49-F238E27FC236}">
                <a16:creationId xmlns:a16="http://schemas.microsoft.com/office/drawing/2014/main" id="{60C80C5F-E043-CC22-6BB0-6AA1AB555024}"/>
              </a:ext>
            </a:extLst>
          </p:cNvPr>
          <p:cNvSpPr txBox="1"/>
          <p:nvPr/>
        </p:nvSpPr>
        <p:spPr>
          <a:xfrm>
            <a:off x="8001000" y="7734300"/>
            <a:ext cx="3276600" cy="369332"/>
          </a:xfrm>
          <a:prstGeom prst="rect">
            <a:avLst/>
          </a:prstGeom>
          <a:noFill/>
        </p:spPr>
        <p:txBody>
          <a:bodyPr wrap="square" rtlCol="0">
            <a:spAutoFit/>
          </a:bodyPr>
          <a:lstStyle/>
          <a:p>
            <a:pPr algn="ctr"/>
            <a:r>
              <a:rPr lang="en-US" dirty="0"/>
              <a:t>Course Creation</a:t>
            </a:r>
          </a:p>
        </p:txBody>
      </p:sp>
    </p:spTree>
    <p:extLst>
      <p:ext uri="{BB962C8B-B14F-4D97-AF65-F5344CB8AC3E}">
        <p14:creationId xmlns:p14="http://schemas.microsoft.com/office/powerpoint/2010/main" val="3616641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a:extLst>
            <a:ext uri="{FF2B5EF4-FFF2-40B4-BE49-F238E27FC236}">
              <a16:creationId xmlns:a16="http://schemas.microsoft.com/office/drawing/2014/main" id="{618AF919-71F9-63EE-28A3-57F8847F8D0E}"/>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4CBD1113-91E3-22D6-6863-0CAC11039050}"/>
              </a:ext>
            </a:extLst>
          </p:cNvPr>
          <p:cNvGrpSpPr/>
          <p:nvPr/>
        </p:nvGrpSpPr>
        <p:grpSpPr>
          <a:xfrm>
            <a:off x="1371600" y="419100"/>
            <a:ext cx="15299038" cy="8478904"/>
            <a:chOff x="0" y="0"/>
            <a:chExt cx="2588536" cy="1434597"/>
          </a:xfrm>
        </p:grpSpPr>
        <p:sp>
          <p:nvSpPr>
            <p:cNvPr id="4" name="Freeform 4">
              <a:extLst>
                <a:ext uri="{FF2B5EF4-FFF2-40B4-BE49-F238E27FC236}">
                  <a16:creationId xmlns:a16="http://schemas.microsoft.com/office/drawing/2014/main" id="{FCC3C236-504F-B71C-33E6-08502E646529}"/>
                </a:ext>
              </a:extLst>
            </p:cNvPr>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a:extLst>
                <a:ext uri="{FF2B5EF4-FFF2-40B4-BE49-F238E27FC236}">
                  <a16:creationId xmlns:a16="http://schemas.microsoft.com/office/drawing/2014/main" id="{B1A8E5E4-FE71-EACF-DF3F-4AA967FFAAF0}"/>
                </a:ext>
              </a:extLst>
            </p:cNvPr>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8" name="TextBox 8">
            <a:extLst>
              <a:ext uri="{FF2B5EF4-FFF2-40B4-BE49-F238E27FC236}">
                <a16:creationId xmlns:a16="http://schemas.microsoft.com/office/drawing/2014/main" id="{C1CBAF37-27C2-6939-2772-253C10E63D6B}"/>
              </a:ext>
            </a:extLst>
          </p:cNvPr>
          <p:cNvSpPr txBox="1"/>
          <p:nvPr/>
        </p:nvSpPr>
        <p:spPr>
          <a:xfrm>
            <a:off x="5587839" y="1040041"/>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UI Snaps</a:t>
            </a:r>
          </a:p>
        </p:txBody>
      </p:sp>
      <p:pic>
        <p:nvPicPr>
          <p:cNvPr id="7" name="Picture 6" descr="A screenshot of a computer&#10;&#10;Description automatically generated">
            <a:extLst>
              <a:ext uri="{FF2B5EF4-FFF2-40B4-BE49-F238E27FC236}">
                <a16:creationId xmlns:a16="http://schemas.microsoft.com/office/drawing/2014/main" id="{01425173-B8AA-833C-9E54-713C9A53A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2467134"/>
            <a:ext cx="9982200" cy="4352765"/>
          </a:xfrm>
          <a:prstGeom prst="rect">
            <a:avLst/>
          </a:prstGeom>
        </p:spPr>
      </p:pic>
      <p:sp>
        <p:nvSpPr>
          <p:cNvPr id="10" name="TextBox 9">
            <a:extLst>
              <a:ext uri="{FF2B5EF4-FFF2-40B4-BE49-F238E27FC236}">
                <a16:creationId xmlns:a16="http://schemas.microsoft.com/office/drawing/2014/main" id="{95BFAE62-AC3B-C62F-16C6-9A6E7ACC3F99}"/>
              </a:ext>
            </a:extLst>
          </p:cNvPr>
          <p:cNvSpPr txBox="1"/>
          <p:nvPr/>
        </p:nvSpPr>
        <p:spPr>
          <a:xfrm>
            <a:off x="7543800" y="7429500"/>
            <a:ext cx="3657600" cy="369332"/>
          </a:xfrm>
          <a:prstGeom prst="rect">
            <a:avLst/>
          </a:prstGeom>
          <a:noFill/>
        </p:spPr>
        <p:txBody>
          <a:bodyPr wrap="square" rtlCol="0">
            <a:spAutoFit/>
          </a:bodyPr>
          <a:lstStyle/>
          <a:p>
            <a:pPr algn="ctr"/>
            <a:r>
              <a:rPr lang="en-US" dirty="0"/>
              <a:t>Assignment Creation</a:t>
            </a:r>
          </a:p>
        </p:txBody>
      </p:sp>
    </p:spTree>
    <p:extLst>
      <p:ext uri="{BB962C8B-B14F-4D97-AF65-F5344CB8AC3E}">
        <p14:creationId xmlns:p14="http://schemas.microsoft.com/office/powerpoint/2010/main" val="3227855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a:extLst>
            <a:ext uri="{FF2B5EF4-FFF2-40B4-BE49-F238E27FC236}">
              <a16:creationId xmlns:a16="http://schemas.microsoft.com/office/drawing/2014/main" id="{4AEEDB16-1D15-7957-2106-B73EB5A18412}"/>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D52AFCB5-2122-53B1-B6D9-B4182492DD95}"/>
              </a:ext>
            </a:extLst>
          </p:cNvPr>
          <p:cNvGrpSpPr/>
          <p:nvPr/>
        </p:nvGrpSpPr>
        <p:grpSpPr>
          <a:xfrm>
            <a:off x="1371600" y="419100"/>
            <a:ext cx="15299038" cy="8478904"/>
            <a:chOff x="0" y="0"/>
            <a:chExt cx="2588536" cy="1434597"/>
          </a:xfrm>
        </p:grpSpPr>
        <p:sp>
          <p:nvSpPr>
            <p:cNvPr id="4" name="Freeform 4">
              <a:extLst>
                <a:ext uri="{FF2B5EF4-FFF2-40B4-BE49-F238E27FC236}">
                  <a16:creationId xmlns:a16="http://schemas.microsoft.com/office/drawing/2014/main" id="{E3845064-B13E-40AD-D024-6FEFAFC05923}"/>
                </a:ext>
              </a:extLst>
            </p:cNvPr>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a:extLst>
                <a:ext uri="{FF2B5EF4-FFF2-40B4-BE49-F238E27FC236}">
                  <a16:creationId xmlns:a16="http://schemas.microsoft.com/office/drawing/2014/main" id="{97BA3147-65DB-335A-BA45-F2E32C85D739}"/>
                </a:ext>
              </a:extLst>
            </p:cNvPr>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8" name="TextBox 8">
            <a:extLst>
              <a:ext uri="{FF2B5EF4-FFF2-40B4-BE49-F238E27FC236}">
                <a16:creationId xmlns:a16="http://schemas.microsoft.com/office/drawing/2014/main" id="{91C52E77-99A0-970C-EAE4-7AF553FCA877}"/>
              </a:ext>
            </a:extLst>
          </p:cNvPr>
          <p:cNvSpPr txBox="1"/>
          <p:nvPr/>
        </p:nvSpPr>
        <p:spPr>
          <a:xfrm>
            <a:off x="5587839" y="1040041"/>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UI Snaps</a:t>
            </a:r>
          </a:p>
        </p:txBody>
      </p:sp>
      <p:pic>
        <p:nvPicPr>
          <p:cNvPr id="9" name="Picture 8" descr="A screenshot of a computer&#10;&#10;Description automatically generated">
            <a:extLst>
              <a:ext uri="{FF2B5EF4-FFF2-40B4-BE49-F238E27FC236}">
                <a16:creationId xmlns:a16="http://schemas.microsoft.com/office/drawing/2014/main" id="{1B058FF0-C613-12FD-23B3-3BF63EABF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2467134"/>
            <a:ext cx="11658600" cy="5419566"/>
          </a:xfrm>
          <a:prstGeom prst="rect">
            <a:avLst/>
          </a:prstGeom>
        </p:spPr>
      </p:pic>
      <p:sp>
        <p:nvSpPr>
          <p:cNvPr id="10" name="TextBox 9">
            <a:extLst>
              <a:ext uri="{FF2B5EF4-FFF2-40B4-BE49-F238E27FC236}">
                <a16:creationId xmlns:a16="http://schemas.microsoft.com/office/drawing/2014/main" id="{796EB168-845E-544D-BFBE-02002DEDB701}"/>
              </a:ext>
            </a:extLst>
          </p:cNvPr>
          <p:cNvSpPr txBox="1"/>
          <p:nvPr/>
        </p:nvSpPr>
        <p:spPr>
          <a:xfrm>
            <a:off x="8153400" y="8267700"/>
            <a:ext cx="2743200" cy="369332"/>
          </a:xfrm>
          <a:prstGeom prst="rect">
            <a:avLst/>
          </a:prstGeom>
          <a:noFill/>
        </p:spPr>
        <p:txBody>
          <a:bodyPr wrap="square" rtlCol="0">
            <a:spAutoFit/>
          </a:bodyPr>
          <a:lstStyle/>
          <a:p>
            <a:pPr algn="ctr"/>
            <a:r>
              <a:rPr lang="en-US" dirty="0"/>
              <a:t>Grading</a:t>
            </a:r>
          </a:p>
        </p:txBody>
      </p:sp>
    </p:spTree>
    <p:extLst>
      <p:ext uri="{BB962C8B-B14F-4D97-AF65-F5344CB8AC3E}">
        <p14:creationId xmlns:p14="http://schemas.microsoft.com/office/powerpoint/2010/main" val="3293290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grpSp>
        <p:nvGrpSpPr>
          <p:cNvPr id="3" name="Group 3"/>
          <p:cNvGrpSpPr/>
          <p:nvPr/>
        </p:nvGrpSpPr>
        <p:grpSpPr>
          <a:xfrm>
            <a:off x="1616820" y="378312"/>
            <a:ext cx="15299038" cy="8478904"/>
            <a:chOff x="0" y="0"/>
            <a:chExt cx="2588536" cy="1434597"/>
          </a:xfrm>
        </p:grpSpPr>
        <p:sp>
          <p:nvSpPr>
            <p:cNvPr id="4" name="Freeform 4"/>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7" name="TextBox 7"/>
          <p:cNvSpPr txBox="1"/>
          <p:nvPr/>
        </p:nvSpPr>
        <p:spPr>
          <a:xfrm>
            <a:off x="5638800" y="731878"/>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Unit Testing Results</a:t>
            </a:r>
          </a:p>
        </p:txBody>
      </p:sp>
      <p:graphicFrame>
        <p:nvGraphicFramePr>
          <p:cNvPr id="9" name="Table 8">
            <a:extLst>
              <a:ext uri="{FF2B5EF4-FFF2-40B4-BE49-F238E27FC236}">
                <a16:creationId xmlns:a16="http://schemas.microsoft.com/office/drawing/2014/main" id="{721A2C73-07B0-F550-0986-61BF807E899D}"/>
              </a:ext>
            </a:extLst>
          </p:cNvPr>
          <p:cNvGraphicFramePr>
            <a:graphicFrameLocks noGrp="1"/>
          </p:cNvGraphicFramePr>
          <p:nvPr>
            <p:extLst>
              <p:ext uri="{D42A27DB-BD31-4B8C-83A1-F6EECF244321}">
                <p14:modId xmlns:p14="http://schemas.microsoft.com/office/powerpoint/2010/main" val="2918515415"/>
              </p:ext>
            </p:extLst>
          </p:nvPr>
        </p:nvGraphicFramePr>
        <p:xfrm>
          <a:off x="2134132" y="1754268"/>
          <a:ext cx="14249401" cy="6615016"/>
        </p:xfrm>
        <a:graphic>
          <a:graphicData uri="http://schemas.openxmlformats.org/drawingml/2006/table">
            <a:tbl>
              <a:tblPr firstRow="1" bandRow="1">
                <a:tableStyleId>{5C22544A-7EE6-4342-B048-85BDC9FD1C3A}</a:tableStyleId>
              </a:tblPr>
              <a:tblGrid>
                <a:gridCol w="1661917">
                  <a:extLst>
                    <a:ext uri="{9D8B030D-6E8A-4147-A177-3AD203B41FA5}">
                      <a16:colId xmlns:a16="http://schemas.microsoft.com/office/drawing/2014/main" val="1372851470"/>
                    </a:ext>
                  </a:extLst>
                </a:gridCol>
                <a:gridCol w="2277442">
                  <a:extLst>
                    <a:ext uri="{9D8B030D-6E8A-4147-A177-3AD203B41FA5}">
                      <a16:colId xmlns:a16="http://schemas.microsoft.com/office/drawing/2014/main" val="631011248"/>
                    </a:ext>
                  </a:extLst>
                </a:gridCol>
                <a:gridCol w="3603909">
                  <a:extLst>
                    <a:ext uri="{9D8B030D-6E8A-4147-A177-3AD203B41FA5}">
                      <a16:colId xmlns:a16="http://schemas.microsoft.com/office/drawing/2014/main" val="2742365441"/>
                    </a:ext>
                  </a:extLst>
                </a:gridCol>
                <a:gridCol w="4991632">
                  <a:extLst>
                    <a:ext uri="{9D8B030D-6E8A-4147-A177-3AD203B41FA5}">
                      <a16:colId xmlns:a16="http://schemas.microsoft.com/office/drawing/2014/main" val="3824453556"/>
                    </a:ext>
                  </a:extLst>
                </a:gridCol>
                <a:gridCol w="1714501">
                  <a:extLst>
                    <a:ext uri="{9D8B030D-6E8A-4147-A177-3AD203B41FA5}">
                      <a16:colId xmlns:a16="http://schemas.microsoft.com/office/drawing/2014/main" val="1371805578"/>
                    </a:ext>
                  </a:extLst>
                </a:gridCol>
              </a:tblGrid>
              <a:tr h="14320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t>Test Case No.</a:t>
                      </a:r>
                    </a:p>
                    <a:p>
                      <a:pPr algn="ctr"/>
                      <a:endParaRPr lang="en-US" sz="3200" dirty="0"/>
                    </a:p>
                  </a:txBody>
                  <a:tcPr/>
                </a:tc>
                <a:tc>
                  <a:txBody>
                    <a:bodyPr/>
                    <a:lstStyle/>
                    <a:p>
                      <a:pPr algn="ctr"/>
                      <a:r>
                        <a:rPr lang="en-US" sz="3200" dirty="0"/>
                        <a:t>Test Cases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t>Expected Results</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t>Actual Results</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t>Status</a:t>
                      </a:r>
                    </a:p>
                    <a:p>
                      <a:endParaRPr lang="en-US" dirty="0"/>
                    </a:p>
                  </a:txBody>
                  <a:tcPr/>
                </a:tc>
                <a:extLst>
                  <a:ext uri="{0D108BD9-81ED-4DB2-BD59-A6C34878D82A}">
                    <a16:rowId xmlns:a16="http://schemas.microsoft.com/office/drawing/2014/main" val="186494422"/>
                  </a:ext>
                </a:extLst>
              </a:tr>
              <a:tr h="732376">
                <a:tc>
                  <a:txBody>
                    <a:bodyPr/>
                    <a:lstStyle/>
                    <a:p>
                      <a:pPr algn="ctr"/>
                      <a:r>
                        <a:rPr lang="en-US" sz="2000" dirty="0"/>
                        <a:t>1</a:t>
                      </a:r>
                    </a:p>
                  </a:txBody>
                  <a:tcPr/>
                </a:tc>
                <a:tc>
                  <a:txBody>
                    <a:bodyPr/>
                    <a:lstStyle/>
                    <a:p>
                      <a:pPr algn="ctr"/>
                      <a:r>
                        <a:rPr lang="en-US" sz="2000" dirty="0"/>
                        <a:t>Test User Login Functionality</a:t>
                      </a:r>
                    </a:p>
                  </a:txBody>
                  <a:tcPr/>
                </a:tc>
                <a:tc>
                  <a:txBody>
                    <a:bodyPr/>
                    <a:lstStyle/>
                    <a:p>
                      <a:r>
                        <a:rPr lang="en-US" sz="2000" b="0" i="0" kern="1200" dirty="0">
                          <a:solidFill>
                            <a:schemeClr val="dk1"/>
                          </a:solidFill>
                          <a:effectLst/>
                          <a:latin typeface="+mn-lt"/>
                          <a:ea typeface="+mn-ea"/>
                          <a:cs typeface="+mn-cs"/>
                        </a:rPr>
                        <a:t>Valid Email and Password and successfully logged in</a:t>
                      </a:r>
                      <a:endParaRPr lang="en-US" sz="2000" dirty="0"/>
                    </a:p>
                  </a:txBody>
                  <a:tcPr/>
                </a:tc>
                <a:tc>
                  <a:txBody>
                    <a:bodyPr/>
                    <a:lstStyle/>
                    <a:p>
                      <a:r>
                        <a:rPr lang="en-US" sz="2000" b="0" i="0" kern="1200" dirty="0">
                          <a:solidFill>
                            <a:schemeClr val="dk1"/>
                          </a:solidFill>
                          <a:effectLst/>
                          <a:latin typeface="+mn-lt"/>
                          <a:ea typeface="+mn-ea"/>
                          <a:cs typeface="+mn-cs"/>
                        </a:rPr>
                        <a:t>Login Successful , Redirects to Dashboard</a:t>
                      </a:r>
                      <a:endParaRPr lang="en-US" sz="2000" dirty="0"/>
                    </a:p>
                  </a:txBody>
                  <a:tcPr/>
                </a:tc>
                <a:tc>
                  <a:txBody>
                    <a:bodyPr/>
                    <a:lstStyle/>
                    <a:p>
                      <a:pPr algn="ctr"/>
                      <a:r>
                        <a:rPr lang="en-US" sz="2000" b="1" dirty="0">
                          <a:solidFill>
                            <a:srgbClr val="00B050"/>
                          </a:solidFill>
                        </a:rPr>
                        <a:t>Pass</a:t>
                      </a:r>
                    </a:p>
                  </a:txBody>
                  <a:tcPr/>
                </a:tc>
                <a:extLst>
                  <a:ext uri="{0D108BD9-81ED-4DB2-BD59-A6C34878D82A}">
                    <a16:rowId xmlns:a16="http://schemas.microsoft.com/office/drawing/2014/main" val="757715759"/>
                  </a:ext>
                </a:extLst>
              </a:tr>
              <a:tr h="926651">
                <a:tc>
                  <a:txBody>
                    <a:bodyPr/>
                    <a:lstStyle/>
                    <a:p>
                      <a:pPr algn="ctr"/>
                      <a:r>
                        <a:rPr lang="en-US" sz="2000" dirty="0"/>
                        <a:t>2</a:t>
                      </a:r>
                    </a:p>
                  </a:txBody>
                  <a:tcPr/>
                </a:tc>
                <a:tc>
                  <a:txBody>
                    <a:bodyPr/>
                    <a:lstStyle/>
                    <a:p>
                      <a:pPr algn="ctr"/>
                      <a:r>
                        <a:rPr lang="en-US" sz="2000" dirty="0"/>
                        <a:t>Test Invalid Credentials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dk1"/>
                          </a:solidFill>
                          <a:effectLst/>
                          <a:latin typeface="+mn-lt"/>
                          <a:ea typeface="+mn-ea"/>
                          <a:cs typeface="+mn-cs"/>
                        </a:rPr>
                        <a:t>Invalid Email and Password and unsuccessful login</a:t>
                      </a:r>
                      <a:endParaRPr lang="en-US" sz="2000" dirty="0"/>
                    </a:p>
                    <a:p>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dk1"/>
                          </a:solidFill>
                          <a:effectLst/>
                          <a:latin typeface="+mn-lt"/>
                          <a:ea typeface="+mn-ea"/>
                          <a:cs typeface="+mn-cs"/>
                        </a:rPr>
                        <a:t>Error Message “Invalid Credentials”</a:t>
                      </a:r>
                      <a:endParaRPr lang="en-US" sz="2000" dirty="0"/>
                    </a:p>
                    <a:p>
                      <a:r>
                        <a:rPr lang="en-US" sz="2000" b="0" i="0" kern="1200" dirty="0">
                          <a:solidFill>
                            <a:schemeClr val="dk1"/>
                          </a:solidFill>
                          <a:effectLst/>
                          <a:latin typeface="+mn-lt"/>
                          <a:ea typeface="+mn-ea"/>
                          <a:cs typeface="+mn-cs"/>
                        </a:rPr>
                        <a:t> </a:t>
                      </a:r>
                      <a:endParaRPr lang="en-US" sz="2000" dirty="0"/>
                    </a:p>
                  </a:txBody>
                  <a:tcPr/>
                </a:tc>
                <a:tc>
                  <a:txBody>
                    <a:bodyPr/>
                    <a:lstStyle/>
                    <a:p>
                      <a:pPr algn="ctr"/>
                      <a:r>
                        <a:rPr lang="en-US" sz="2000" b="1" dirty="0">
                          <a:solidFill>
                            <a:srgbClr val="00B050"/>
                          </a:solidFill>
                        </a:rPr>
                        <a:t>Pass</a:t>
                      </a:r>
                      <a:endParaRPr lang="en-US" sz="2000" dirty="0"/>
                    </a:p>
                  </a:txBody>
                  <a:tcPr/>
                </a:tc>
                <a:extLst>
                  <a:ext uri="{0D108BD9-81ED-4DB2-BD59-A6C34878D82A}">
                    <a16:rowId xmlns:a16="http://schemas.microsoft.com/office/drawing/2014/main" val="2782153540"/>
                  </a:ext>
                </a:extLst>
              </a:tr>
              <a:tr h="732376">
                <a:tc>
                  <a:txBody>
                    <a:bodyPr/>
                    <a:lstStyle/>
                    <a:p>
                      <a:pPr algn="ctr"/>
                      <a:r>
                        <a:rPr lang="en-US" sz="2000" dirty="0"/>
                        <a:t>3</a:t>
                      </a:r>
                    </a:p>
                  </a:txBody>
                  <a:tcPr/>
                </a:tc>
                <a:tc>
                  <a:txBody>
                    <a:bodyPr/>
                    <a:lstStyle/>
                    <a:p>
                      <a:pPr algn="ctr"/>
                      <a:r>
                        <a:rPr lang="en-US" sz="2000" dirty="0"/>
                        <a:t>Test Course Creation Functionality</a:t>
                      </a:r>
                    </a:p>
                  </a:txBody>
                  <a:tcPr/>
                </a:tc>
                <a:tc>
                  <a:txBody>
                    <a:bodyPr/>
                    <a:lstStyle/>
                    <a:p>
                      <a:r>
                        <a:rPr lang="en-US" sz="2000" b="0" i="0" kern="1200" dirty="0">
                          <a:solidFill>
                            <a:schemeClr val="dk1"/>
                          </a:solidFill>
                          <a:effectLst/>
                          <a:latin typeface="+mn-lt"/>
                          <a:ea typeface="+mn-ea"/>
                          <a:cs typeface="+mn-cs"/>
                        </a:rPr>
                        <a:t>Valid Course data , teacher successfully should create a course</a:t>
                      </a:r>
                      <a:endParaRPr lang="en-US" sz="2000" dirty="0"/>
                    </a:p>
                  </a:txBody>
                  <a:tcPr/>
                </a:tc>
                <a:tc>
                  <a:txBody>
                    <a:bodyPr/>
                    <a:lstStyle/>
                    <a:p>
                      <a:r>
                        <a:rPr lang="en-US" sz="2000" b="0" i="0" kern="1200" dirty="0">
                          <a:solidFill>
                            <a:schemeClr val="dk1"/>
                          </a:solidFill>
                          <a:effectLst/>
                          <a:latin typeface="+mn-lt"/>
                          <a:ea typeface="+mn-ea"/>
                          <a:cs typeface="+mn-cs"/>
                        </a:rPr>
                        <a:t>Course Created , displayed on teacher’s page </a:t>
                      </a:r>
                      <a:endParaRPr lang="en-US" sz="2000" dirty="0"/>
                    </a:p>
                  </a:txBody>
                  <a:tcPr/>
                </a:tc>
                <a:tc>
                  <a:txBody>
                    <a:bodyPr/>
                    <a:lstStyle/>
                    <a:p>
                      <a:pPr algn="ctr"/>
                      <a:r>
                        <a:rPr lang="en-US" sz="2000" b="1" dirty="0">
                          <a:solidFill>
                            <a:srgbClr val="00B050"/>
                          </a:solidFill>
                        </a:rPr>
                        <a:t>Pass</a:t>
                      </a:r>
                      <a:endParaRPr lang="en-US" sz="2000" dirty="0"/>
                    </a:p>
                  </a:txBody>
                  <a:tcPr/>
                </a:tc>
                <a:extLst>
                  <a:ext uri="{0D108BD9-81ED-4DB2-BD59-A6C34878D82A}">
                    <a16:rowId xmlns:a16="http://schemas.microsoft.com/office/drawing/2014/main" val="3734705961"/>
                  </a:ext>
                </a:extLst>
              </a:tr>
              <a:tr h="1207455">
                <a:tc>
                  <a:txBody>
                    <a:bodyPr/>
                    <a:lstStyle/>
                    <a:p>
                      <a:pPr algn="ctr"/>
                      <a:r>
                        <a:rPr lang="en-US" sz="2000" dirty="0"/>
                        <a:t>4</a:t>
                      </a:r>
                    </a:p>
                  </a:txBody>
                  <a:tcPr/>
                </a:tc>
                <a:tc>
                  <a:txBody>
                    <a:bodyPr/>
                    <a:lstStyle/>
                    <a:p>
                      <a:pPr algn="ctr"/>
                      <a:r>
                        <a:rPr lang="en-US" sz="2000" dirty="0"/>
                        <a:t>Test Assignment submission functionality by student</a:t>
                      </a:r>
                    </a:p>
                  </a:txBody>
                  <a:tcPr/>
                </a:tc>
                <a:tc>
                  <a:txBody>
                    <a:bodyPr/>
                    <a:lstStyle/>
                    <a:p>
                      <a:r>
                        <a:rPr lang="en-US" sz="2000" dirty="0"/>
                        <a:t>Student should be able to successfully submit his file and it should be a valid submission</a:t>
                      </a:r>
                    </a:p>
                  </a:txBody>
                  <a:tcPr/>
                </a:tc>
                <a:tc>
                  <a:txBody>
                    <a:bodyPr/>
                    <a:lstStyle/>
                    <a:p>
                      <a:r>
                        <a:rPr lang="en-US" sz="2000" dirty="0"/>
                        <a:t>Assignment submitted successfully</a:t>
                      </a:r>
                    </a:p>
                  </a:txBody>
                  <a:tcPr/>
                </a:tc>
                <a:tc>
                  <a:txBody>
                    <a:bodyPr/>
                    <a:lstStyle/>
                    <a:p>
                      <a:pPr algn="ctr"/>
                      <a:r>
                        <a:rPr lang="en-US" sz="2000" b="1" dirty="0">
                          <a:solidFill>
                            <a:srgbClr val="00B050"/>
                          </a:solidFill>
                        </a:rPr>
                        <a:t>Pass</a:t>
                      </a:r>
                      <a:endParaRPr lang="en-US" sz="2000" dirty="0"/>
                    </a:p>
                  </a:txBody>
                  <a:tcPr/>
                </a:tc>
                <a:extLst>
                  <a:ext uri="{0D108BD9-81ED-4DB2-BD59-A6C34878D82A}">
                    <a16:rowId xmlns:a16="http://schemas.microsoft.com/office/drawing/2014/main" val="1359467307"/>
                  </a:ext>
                </a:extLst>
              </a:tr>
              <a:tr h="926651">
                <a:tc>
                  <a:txBody>
                    <a:bodyPr/>
                    <a:lstStyle/>
                    <a:p>
                      <a:pPr algn="ctr"/>
                      <a:r>
                        <a:rPr lang="en-US" sz="2000" dirty="0"/>
                        <a:t>5</a:t>
                      </a:r>
                    </a:p>
                  </a:txBody>
                  <a:tcPr/>
                </a:tc>
                <a:tc>
                  <a:txBody>
                    <a:bodyPr/>
                    <a:lstStyle/>
                    <a:p>
                      <a:pPr algn="ctr"/>
                      <a:r>
                        <a:rPr lang="en-US" sz="2000" dirty="0"/>
                        <a:t>Test Course Enrollment by Student</a:t>
                      </a:r>
                    </a:p>
                  </a:txBody>
                  <a:tcPr/>
                </a:tc>
                <a:tc>
                  <a:txBody>
                    <a:bodyPr/>
                    <a:lstStyle/>
                    <a:p>
                      <a:r>
                        <a:rPr lang="en-US" sz="2000" b="0" i="0" kern="1200" dirty="0">
                          <a:solidFill>
                            <a:schemeClr val="dk1"/>
                          </a:solidFill>
                          <a:effectLst/>
                          <a:latin typeface="+mn-lt"/>
                          <a:ea typeface="+mn-ea"/>
                          <a:cs typeface="+mn-cs"/>
                        </a:rPr>
                        <a:t>Student should be able to enroll in his selected course</a:t>
                      </a:r>
                      <a:endParaRPr lang="en-US" sz="2000" dirty="0"/>
                    </a:p>
                  </a:txBody>
                  <a:tcPr/>
                </a:tc>
                <a:tc>
                  <a:txBody>
                    <a:bodyPr/>
                    <a:lstStyle/>
                    <a:p>
                      <a:r>
                        <a:rPr lang="en-US" sz="2000" dirty="0"/>
                        <a:t>Enrollment Successful , Student Listed</a:t>
                      </a:r>
                    </a:p>
                  </a:txBody>
                  <a:tcPr/>
                </a:tc>
                <a:tc>
                  <a:txBody>
                    <a:bodyPr/>
                    <a:lstStyle/>
                    <a:p>
                      <a:pPr algn="ctr"/>
                      <a:r>
                        <a:rPr lang="en-US" sz="2000" b="1" dirty="0">
                          <a:solidFill>
                            <a:srgbClr val="00B050"/>
                          </a:solidFill>
                        </a:rPr>
                        <a:t>Pass</a:t>
                      </a:r>
                      <a:endParaRPr lang="en-US" sz="2000" dirty="0"/>
                    </a:p>
                  </a:txBody>
                  <a:tcPr/>
                </a:tc>
                <a:extLst>
                  <a:ext uri="{0D108BD9-81ED-4DB2-BD59-A6C34878D82A}">
                    <a16:rowId xmlns:a16="http://schemas.microsoft.com/office/drawing/2014/main" val="1589039549"/>
                  </a:ext>
                </a:extLst>
              </a:tr>
            </a:tbl>
          </a:graphicData>
        </a:graphic>
      </p:graphicFrame>
    </p:spTree>
    <p:extLst>
      <p:ext uri="{BB962C8B-B14F-4D97-AF65-F5344CB8AC3E}">
        <p14:creationId xmlns:p14="http://schemas.microsoft.com/office/powerpoint/2010/main" val="454213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grpSp>
        <p:nvGrpSpPr>
          <p:cNvPr id="3" name="Group 3"/>
          <p:cNvGrpSpPr/>
          <p:nvPr/>
        </p:nvGrpSpPr>
        <p:grpSpPr>
          <a:xfrm>
            <a:off x="1616820" y="378312"/>
            <a:ext cx="15299038" cy="8478904"/>
            <a:chOff x="0" y="0"/>
            <a:chExt cx="2588536" cy="1434597"/>
          </a:xfrm>
        </p:grpSpPr>
        <p:sp>
          <p:nvSpPr>
            <p:cNvPr id="4" name="Freeform 4"/>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7" name="TextBox 7"/>
          <p:cNvSpPr txBox="1"/>
          <p:nvPr/>
        </p:nvSpPr>
        <p:spPr>
          <a:xfrm>
            <a:off x="3733800" y="1040041"/>
            <a:ext cx="9211039" cy="911788"/>
          </a:xfrm>
          <a:prstGeom prst="rect">
            <a:avLst/>
          </a:prstGeom>
        </p:spPr>
        <p:txBody>
          <a:bodyPr wrap="square" lIns="0" tIns="0" rIns="0" bIns="0" rtlCol="0" anchor="t">
            <a:spAutoFit/>
          </a:bodyPr>
          <a:lstStyle/>
          <a:p>
            <a:pPr algn="ctr">
              <a:lnSpc>
                <a:spcPts val="6624"/>
              </a:lnSpc>
            </a:pPr>
            <a:r>
              <a:rPr lang="en-US" sz="7200" dirty="0">
                <a:solidFill>
                  <a:srgbClr val="000000"/>
                </a:solidFill>
                <a:latin typeface="Sacramento"/>
              </a:rPr>
              <a:t>Unit Testing Code Snaps</a:t>
            </a:r>
          </a:p>
        </p:txBody>
      </p:sp>
      <p:pic>
        <p:nvPicPr>
          <p:cNvPr id="6" name="Picture 5" descr="A screen shot of a computer&#10;&#10;Description automatically generated">
            <a:extLst>
              <a:ext uri="{FF2B5EF4-FFF2-40B4-BE49-F238E27FC236}">
                <a16:creationId xmlns:a16="http://schemas.microsoft.com/office/drawing/2014/main" id="{36BF5A5E-AE6B-5705-9A55-2C87F21146E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0" y="2171700"/>
            <a:ext cx="14020800" cy="5791200"/>
          </a:xfrm>
          <a:prstGeom prst="rect">
            <a:avLst/>
          </a:prstGeom>
          <a:noFill/>
          <a:ln>
            <a:noFill/>
          </a:ln>
        </p:spPr>
      </p:pic>
    </p:spTree>
    <p:extLst>
      <p:ext uri="{BB962C8B-B14F-4D97-AF65-F5344CB8AC3E}">
        <p14:creationId xmlns:p14="http://schemas.microsoft.com/office/powerpoint/2010/main" val="2643755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a:extLst>
            <a:ext uri="{FF2B5EF4-FFF2-40B4-BE49-F238E27FC236}">
              <a16:creationId xmlns:a16="http://schemas.microsoft.com/office/drawing/2014/main" id="{C9F31094-7F33-9E01-A4CA-D5636032EC6E}"/>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D25A430B-87EA-82BA-FF39-F8102A099738}"/>
              </a:ext>
            </a:extLst>
          </p:cNvPr>
          <p:cNvGrpSpPr/>
          <p:nvPr/>
        </p:nvGrpSpPr>
        <p:grpSpPr>
          <a:xfrm>
            <a:off x="1616820" y="378312"/>
            <a:ext cx="15299038" cy="8478904"/>
            <a:chOff x="0" y="0"/>
            <a:chExt cx="2588536" cy="1434597"/>
          </a:xfrm>
        </p:grpSpPr>
        <p:sp>
          <p:nvSpPr>
            <p:cNvPr id="4" name="Freeform 4">
              <a:extLst>
                <a:ext uri="{FF2B5EF4-FFF2-40B4-BE49-F238E27FC236}">
                  <a16:creationId xmlns:a16="http://schemas.microsoft.com/office/drawing/2014/main" id="{DF126BAD-B4DF-63E4-F754-71ECD7507E7B}"/>
                </a:ext>
              </a:extLst>
            </p:cNvPr>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a:extLst>
                <a:ext uri="{FF2B5EF4-FFF2-40B4-BE49-F238E27FC236}">
                  <a16:creationId xmlns:a16="http://schemas.microsoft.com/office/drawing/2014/main" id="{81F26120-7470-16EE-8BF2-F50465083CE7}"/>
                </a:ext>
              </a:extLst>
            </p:cNvPr>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7" name="TextBox 7">
            <a:extLst>
              <a:ext uri="{FF2B5EF4-FFF2-40B4-BE49-F238E27FC236}">
                <a16:creationId xmlns:a16="http://schemas.microsoft.com/office/drawing/2014/main" id="{5ED4D68B-3951-CAF0-A795-04B841CC4ECA}"/>
              </a:ext>
            </a:extLst>
          </p:cNvPr>
          <p:cNvSpPr txBox="1"/>
          <p:nvPr/>
        </p:nvSpPr>
        <p:spPr>
          <a:xfrm>
            <a:off x="3733800" y="1040041"/>
            <a:ext cx="9211039" cy="911788"/>
          </a:xfrm>
          <a:prstGeom prst="rect">
            <a:avLst/>
          </a:prstGeom>
        </p:spPr>
        <p:txBody>
          <a:bodyPr wrap="square" lIns="0" tIns="0" rIns="0" bIns="0" rtlCol="0" anchor="t">
            <a:spAutoFit/>
          </a:bodyPr>
          <a:lstStyle/>
          <a:p>
            <a:pPr algn="ctr">
              <a:lnSpc>
                <a:spcPts val="6624"/>
              </a:lnSpc>
            </a:pPr>
            <a:r>
              <a:rPr lang="en-US" sz="7200" dirty="0">
                <a:solidFill>
                  <a:srgbClr val="000000"/>
                </a:solidFill>
                <a:latin typeface="Sacramento"/>
              </a:rPr>
              <a:t>Unit Testing Code Snaps</a:t>
            </a:r>
          </a:p>
        </p:txBody>
      </p:sp>
      <p:pic>
        <p:nvPicPr>
          <p:cNvPr id="8" name="Picture 7" descr="A computer screen shot of a computer program&#10;&#10;Description automatically generated">
            <a:extLst>
              <a:ext uri="{FF2B5EF4-FFF2-40B4-BE49-F238E27FC236}">
                <a16:creationId xmlns:a16="http://schemas.microsoft.com/office/drawing/2014/main" id="{DAC82B71-E6DE-55D2-EC71-69CD85233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324100"/>
            <a:ext cx="13182600" cy="5867399"/>
          </a:xfrm>
          <a:prstGeom prst="rect">
            <a:avLst/>
          </a:prstGeom>
        </p:spPr>
      </p:pic>
    </p:spTree>
    <p:extLst>
      <p:ext uri="{BB962C8B-B14F-4D97-AF65-F5344CB8AC3E}">
        <p14:creationId xmlns:p14="http://schemas.microsoft.com/office/powerpoint/2010/main" val="2195587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grpSp>
        <p:nvGrpSpPr>
          <p:cNvPr id="3" name="Group 3"/>
          <p:cNvGrpSpPr/>
          <p:nvPr/>
        </p:nvGrpSpPr>
        <p:grpSpPr>
          <a:xfrm>
            <a:off x="1616820" y="378312"/>
            <a:ext cx="15299038" cy="8478904"/>
            <a:chOff x="0" y="0"/>
            <a:chExt cx="2588536" cy="1434597"/>
          </a:xfrm>
        </p:grpSpPr>
        <p:sp>
          <p:nvSpPr>
            <p:cNvPr id="4" name="Freeform 4"/>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7" name="TextBox 7"/>
          <p:cNvSpPr txBox="1"/>
          <p:nvPr/>
        </p:nvSpPr>
        <p:spPr>
          <a:xfrm>
            <a:off x="5587839" y="1040041"/>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Testing Results</a:t>
            </a:r>
          </a:p>
        </p:txBody>
      </p:sp>
      <p:pic>
        <p:nvPicPr>
          <p:cNvPr id="8" name="Picture 7" descr="A screenshot of a computer program&#10;&#10;Description automatically generated">
            <a:extLst>
              <a:ext uri="{FF2B5EF4-FFF2-40B4-BE49-F238E27FC236}">
                <a16:creationId xmlns:a16="http://schemas.microsoft.com/office/drawing/2014/main" id="{BC3705B4-107E-07C6-5239-4FC03BE57F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185035"/>
            <a:ext cx="13716000" cy="59169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grpSp>
        <p:nvGrpSpPr>
          <p:cNvPr id="3" name="Group 3"/>
          <p:cNvGrpSpPr/>
          <p:nvPr/>
        </p:nvGrpSpPr>
        <p:grpSpPr>
          <a:xfrm>
            <a:off x="1616820" y="378312"/>
            <a:ext cx="15299038" cy="8478904"/>
            <a:chOff x="0" y="0"/>
            <a:chExt cx="2588536" cy="1434597"/>
          </a:xfrm>
        </p:grpSpPr>
        <p:sp>
          <p:nvSpPr>
            <p:cNvPr id="4" name="Freeform 4"/>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6" name="TextBox 6"/>
          <p:cNvSpPr txBox="1"/>
          <p:nvPr/>
        </p:nvSpPr>
        <p:spPr>
          <a:xfrm>
            <a:off x="4599193" y="1314450"/>
            <a:ext cx="9545504" cy="803529"/>
          </a:xfrm>
          <a:prstGeom prst="rect">
            <a:avLst/>
          </a:prstGeom>
        </p:spPr>
        <p:txBody>
          <a:bodyPr lIns="0" tIns="0" rIns="0" bIns="0" rtlCol="0" anchor="t">
            <a:spAutoFit/>
          </a:bodyPr>
          <a:lstStyle/>
          <a:p>
            <a:pPr algn="ctr">
              <a:lnSpc>
                <a:spcPts val="5688"/>
              </a:lnSpc>
            </a:pPr>
            <a:r>
              <a:rPr lang="en-US" sz="7200" dirty="0">
                <a:solidFill>
                  <a:srgbClr val="000000"/>
                </a:solidFill>
                <a:latin typeface="Sacramento"/>
              </a:rPr>
              <a:t>Project Summary</a:t>
            </a:r>
          </a:p>
        </p:txBody>
      </p:sp>
      <p:sp>
        <p:nvSpPr>
          <p:cNvPr id="7" name="TextBox 7"/>
          <p:cNvSpPr txBox="1"/>
          <p:nvPr/>
        </p:nvSpPr>
        <p:spPr>
          <a:xfrm>
            <a:off x="2514599" y="2850361"/>
            <a:ext cx="14096531" cy="4317977"/>
          </a:xfrm>
          <a:prstGeom prst="rect">
            <a:avLst/>
          </a:prstGeom>
        </p:spPr>
        <p:txBody>
          <a:bodyPr wrap="square" lIns="0" tIns="0" rIns="0" bIns="0" rtlCol="0" anchor="t">
            <a:spAutoFit/>
          </a:bodyPr>
          <a:lstStyle/>
          <a:p>
            <a:r>
              <a:rPr lang="en-US" sz="2800" dirty="0"/>
              <a:t>We developed an LMS tailored for managing university-level courses, designed to enhance both teacher and student experiences.</a:t>
            </a:r>
          </a:p>
          <a:p>
            <a:endParaRPr lang="en-US" sz="2800" dirty="0"/>
          </a:p>
          <a:p>
            <a:pPr>
              <a:buFont typeface="Arial" panose="020B0604020202020204" pitchFamily="34" charset="0"/>
              <a:buChar char="•"/>
            </a:pPr>
            <a:r>
              <a:rPr lang="en-US" sz="2800" b="1" dirty="0"/>
              <a:t>For Teachers:</a:t>
            </a:r>
            <a:r>
              <a:rPr lang="en-US" sz="2800" dirty="0"/>
              <a:t> Create and manage courses, assignments, and grades efficiently.</a:t>
            </a:r>
          </a:p>
          <a:p>
            <a:pPr>
              <a:buFont typeface="Arial" panose="020B0604020202020204" pitchFamily="34" charset="0"/>
              <a:buChar char="•"/>
            </a:pPr>
            <a:endParaRPr lang="en-US" sz="2800" dirty="0"/>
          </a:p>
          <a:p>
            <a:pPr>
              <a:buFont typeface="Arial" panose="020B0604020202020204" pitchFamily="34" charset="0"/>
              <a:buChar char="•"/>
            </a:pPr>
            <a:r>
              <a:rPr lang="en-US" sz="2800" b="1" dirty="0"/>
              <a:t>For Students:</a:t>
            </a:r>
            <a:r>
              <a:rPr lang="en-US" sz="2800" dirty="0"/>
              <a:t> Explore courses, enroll, submit assignments</a:t>
            </a:r>
          </a:p>
          <a:p>
            <a:endParaRPr lang="en-US" sz="2800" dirty="0"/>
          </a:p>
          <a:p>
            <a:r>
              <a:rPr lang="en-US" sz="2800" dirty="0"/>
              <a:t>The system ensures seamless functionality for course creation, student enrollment, assignment management, and grading, with a focus on performance, scalability, and usability.</a:t>
            </a:r>
          </a:p>
          <a:p>
            <a:pPr marL="259081" lvl="1">
              <a:lnSpc>
                <a:spcPts val="3720"/>
              </a:lnSpc>
            </a:pPr>
            <a:endParaRPr lang="en-US" sz="2800" spc="412"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a:extLst>
            <a:ext uri="{FF2B5EF4-FFF2-40B4-BE49-F238E27FC236}">
              <a16:creationId xmlns:a16="http://schemas.microsoft.com/office/drawing/2014/main" id="{600EBE68-52AB-C089-31B6-8036012E46F4}"/>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4C49ED66-02AC-F3FD-AF9F-B583ABA9480E}"/>
              </a:ext>
            </a:extLst>
          </p:cNvPr>
          <p:cNvGrpSpPr/>
          <p:nvPr/>
        </p:nvGrpSpPr>
        <p:grpSpPr>
          <a:xfrm>
            <a:off x="1616820" y="378312"/>
            <a:ext cx="15299038" cy="8478904"/>
            <a:chOff x="0" y="0"/>
            <a:chExt cx="2588536" cy="1434597"/>
          </a:xfrm>
        </p:grpSpPr>
        <p:sp>
          <p:nvSpPr>
            <p:cNvPr id="4" name="Freeform 4">
              <a:extLst>
                <a:ext uri="{FF2B5EF4-FFF2-40B4-BE49-F238E27FC236}">
                  <a16:creationId xmlns:a16="http://schemas.microsoft.com/office/drawing/2014/main" id="{56F91D02-2107-110B-592B-4A7D77FF6335}"/>
                </a:ext>
              </a:extLst>
            </p:cNvPr>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a:extLst>
                <a:ext uri="{FF2B5EF4-FFF2-40B4-BE49-F238E27FC236}">
                  <a16:creationId xmlns:a16="http://schemas.microsoft.com/office/drawing/2014/main" id="{70F156FD-3091-2618-3EFB-A03F82C4B1FF}"/>
                </a:ext>
              </a:extLst>
            </p:cNvPr>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7" name="TextBox 7">
            <a:extLst>
              <a:ext uri="{FF2B5EF4-FFF2-40B4-BE49-F238E27FC236}">
                <a16:creationId xmlns:a16="http://schemas.microsoft.com/office/drawing/2014/main" id="{9D4F402D-12E2-CFFB-8D07-502AC5F66573}"/>
              </a:ext>
            </a:extLst>
          </p:cNvPr>
          <p:cNvSpPr txBox="1"/>
          <p:nvPr/>
        </p:nvSpPr>
        <p:spPr>
          <a:xfrm>
            <a:off x="5587839" y="1040041"/>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Bugs/Issues Found</a:t>
            </a:r>
          </a:p>
        </p:txBody>
      </p:sp>
      <p:pic>
        <p:nvPicPr>
          <p:cNvPr id="12" name="Picture 11" descr="A screen shot of a computer code&#10;&#10;Description automatically generated">
            <a:extLst>
              <a:ext uri="{FF2B5EF4-FFF2-40B4-BE49-F238E27FC236}">
                <a16:creationId xmlns:a16="http://schemas.microsoft.com/office/drawing/2014/main" id="{122AFBF8-6AF3-E260-0CC1-229AB7B35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6057900"/>
            <a:ext cx="12344400" cy="2092107"/>
          </a:xfrm>
          <a:prstGeom prst="rect">
            <a:avLst/>
          </a:prstGeom>
        </p:spPr>
      </p:pic>
      <p:sp>
        <p:nvSpPr>
          <p:cNvPr id="13" name="TextBox 12">
            <a:extLst>
              <a:ext uri="{FF2B5EF4-FFF2-40B4-BE49-F238E27FC236}">
                <a16:creationId xmlns:a16="http://schemas.microsoft.com/office/drawing/2014/main" id="{811F2F9B-83EC-2CE8-B95B-57D123B42FDF}"/>
              </a:ext>
            </a:extLst>
          </p:cNvPr>
          <p:cNvSpPr txBox="1"/>
          <p:nvPr/>
        </p:nvSpPr>
        <p:spPr>
          <a:xfrm>
            <a:off x="2209800" y="2247900"/>
            <a:ext cx="13030200" cy="3414268"/>
          </a:xfrm>
          <a:prstGeom prst="rect">
            <a:avLst/>
          </a:prstGeom>
          <a:noFill/>
        </p:spPr>
        <p:txBody>
          <a:bodyPr wrap="square" rtlCol="0">
            <a:spAutoFit/>
          </a:bodyPr>
          <a:lstStyle/>
          <a:p>
            <a:pPr marL="0" marR="0">
              <a:lnSpc>
                <a:spcPct val="120000"/>
              </a:lnSpc>
              <a:spcAft>
                <a:spcPts val="800"/>
              </a:spcAft>
              <a:tabLst>
                <a:tab pos="162560" algn="l"/>
              </a:tabLst>
            </a:pPr>
            <a:r>
              <a:rPr lang="en-US" sz="1800" kern="100" dirty="0">
                <a:solidFill>
                  <a:srgbClr val="000000"/>
                </a:solidFill>
                <a:effectLst/>
                <a:latin typeface="Times New Roman" panose="02020603050405020304" pitchFamily="18" charset="0"/>
                <a:ea typeface="TimesNewRomanPSMT"/>
                <a:cs typeface="Times New Roman" panose="02020603050405020304" pitchFamily="18" charset="0"/>
              </a:rPr>
              <a:t>While running the test cases, a common issue encountered was timeouts, which were primarily caused by slow page rendering.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20000"/>
              </a:lnSpc>
              <a:spcAft>
                <a:spcPts val="800"/>
              </a:spcAft>
              <a:tabLst>
                <a:tab pos="162560" algn="l"/>
              </a:tabLst>
            </a:pPr>
            <a:r>
              <a:rPr lang="en-US" sz="1800" kern="100" dirty="0">
                <a:solidFill>
                  <a:srgbClr val="000000"/>
                </a:solidFill>
                <a:effectLst/>
                <a:latin typeface="Times New Roman" panose="02020603050405020304" pitchFamily="18" charset="0"/>
                <a:ea typeface="TimesNewRomanPSMT"/>
                <a:cs typeface="Times New Roman" panose="02020603050405020304" pitchFamily="18" charset="0"/>
              </a:rPr>
              <a:t>To solve this, we added a delay time so that it can be properly loaded and also gave an estimated time also for that</a:t>
            </a:r>
          </a:p>
          <a:p>
            <a:pPr marL="0" marR="0">
              <a:lnSpc>
                <a:spcPct val="120000"/>
              </a:lnSpc>
              <a:spcAft>
                <a:spcPts val="800"/>
              </a:spcAft>
              <a:tabLst>
                <a:tab pos="162560" algn="l"/>
              </a:tabLst>
            </a:pPr>
            <a:endParaRPr lang="en-US" kern="100" dirty="0">
              <a:solidFill>
                <a:srgbClr val="000000"/>
              </a:solidFill>
              <a:latin typeface="Times New Roman" panose="02020603050405020304" pitchFamily="18" charset="0"/>
              <a:ea typeface="TimesNewRomanPSMT"/>
              <a:cs typeface="Times New Roman" panose="02020603050405020304" pitchFamily="18" charset="0"/>
            </a:endParaRPr>
          </a:p>
          <a:p>
            <a:pPr marL="0" marR="0">
              <a:lnSpc>
                <a:spcPct val="120000"/>
              </a:lnSpc>
              <a:spcAft>
                <a:spcPts val="800"/>
              </a:spcAft>
              <a:tabLst>
                <a:tab pos="162560" algn="l"/>
              </a:tabLst>
            </a:pPr>
            <a:r>
              <a:rPr lang="en-US" sz="1800" kern="100" dirty="0">
                <a:solidFill>
                  <a:srgbClr val="000000"/>
                </a:solidFill>
                <a:effectLst/>
                <a:latin typeface="Times New Roman" panose="02020603050405020304" pitchFamily="18" charset="0"/>
                <a:ea typeface="TimesNewRomanPSMT"/>
                <a:cs typeface="Times New Roman" panose="02020603050405020304" pitchFamily="18" charset="0"/>
              </a:rPr>
              <a:t>Testing Tools and Framework</a:t>
            </a:r>
          </a:p>
          <a:p>
            <a:pPr marL="0" marR="0">
              <a:lnSpc>
                <a:spcPct val="120000"/>
              </a:lnSpc>
              <a:spcAft>
                <a:spcPts val="800"/>
              </a:spcAft>
              <a:tabLst>
                <a:tab pos="162560" algn="l"/>
              </a:tabLst>
            </a:pPr>
            <a:r>
              <a:rPr lang="en-US" sz="1800" kern="100" dirty="0">
                <a:solidFill>
                  <a:srgbClr val="000000"/>
                </a:solidFill>
                <a:effectLst/>
                <a:latin typeface="Times New Roman" panose="02020603050405020304" pitchFamily="18" charset="0"/>
                <a:ea typeface="TimesNewRomanPSMT"/>
                <a:cs typeface="Times New Roman" panose="02020603050405020304" pitchFamily="18" charset="0"/>
              </a:rPr>
              <a:t>Jest</a:t>
            </a:r>
          </a:p>
          <a:p>
            <a:pPr marL="0" marR="0">
              <a:lnSpc>
                <a:spcPct val="120000"/>
              </a:lnSpc>
              <a:spcAft>
                <a:spcPts val="800"/>
              </a:spcAft>
              <a:tabLst>
                <a:tab pos="162560" algn="l"/>
              </a:tabLst>
            </a:pPr>
            <a:r>
              <a:rPr lang="en-US" kern="100" dirty="0">
                <a:solidFill>
                  <a:srgbClr val="000000"/>
                </a:solidFill>
                <a:latin typeface="Times New Roman" panose="02020603050405020304" pitchFamily="18" charset="0"/>
                <a:ea typeface="TimesNewRomanPSMT"/>
                <a:cs typeface="Times New Roman" panose="02020603050405020304" pitchFamily="18" charset="0"/>
              </a:rPr>
              <a:t>Visual Studio Code</a:t>
            </a:r>
            <a:endParaRPr lang="en-US" sz="1800" kern="100" dirty="0">
              <a:solidFill>
                <a:srgbClr val="000000"/>
              </a:solidFill>
              <a:effectLst/>
              <a:latin typeface="Times New Roman" panose="02020603050405020304" pitchFamily="18" charset="0"/>
              <a:ea typeface="TimesNewRomanPSMT"/>
              <a:cs typeface="Times New Roman" panose="02020603050405020304" pitchFamily="18" charset="0"/>
            </a:endParaRPr>
          </a:p>
          <a:p>
            <a:pPr marL="0" marR="0">
              <a:lnSpc>
                <a:spcPct val="120000"/>
              </a:lnSpc>
              <a:spcAft>
                <a:spcPts val="800"/>
              </a:spcAft>
              <a:tabLst>
                <a:tab pos="162560" algn="l"/>
              </a:tabLs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10058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grpSp>
        <p:nvGrpSpPr>
          <p:cNvPr id="3" name="Group 3"/>
          <p:cNvGrpSpPr/>
          <p:nvPr/>
        </p:nvGrpSpPr>
        <p:grpSpPr>
          <a:xfrm>
            <a:off x="1616820" y="378312"/>
            <a:ext cx="15299038" cy="8478904"/>
            <a:chOff x="0" y="0"/>
            <a:chExt cx="2588536" cy="1434597"/>
          </a:xfrm>
        </p:grpSpPr>
        <p:sp>
          <p:nvSpPr>
            <p:cNvPr id="4" name="Freeform 4"/>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6" name="TextBox 6"/>
          <p:cNvSpPr txBox="1"/>
          <p:nvPr/>
        </p:nvSpPr>
        <p:spPr>
          <a:xfrm>
            <a:off x="5587839" y="1040041"/>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	Risk Factors</a:t>
            </a:r>
          </a:p>
        </p:txBody>
      </p:sp>
      <p:sp>
        <p:nvSpPr>
          <p:cNvPr id="7" name="Rectangle 1">
            <a:extLst>
              <a:ext uri="{FF2B5EF4-FFF2-40B4-BE49-F238E27FC236}">
                <a16:creationId xmlns:a16="http://schemas.microsoft.com/office/drawing/2014/main" id="{03D136CB-1773-BBC1-DDAC-AA08259122D4}"/>
              </a:ext>
            </a:extLst>
          </p:cNvPr>
          <p:cNvSpPr>
            <a:spLocks noGrp="1" noChangeArrowheads="1"/>
          </p:cNvSpPr>
          <p:nvPr>
            <p:ph idx="1"/>
          </p:nvPr>
        </p:nvSpPr>
        <p:spPr bwMode="auto">
          <a:xfrm>
            <a:off x="2667533" y="2171700"/>
            <a:ext cx="131826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Development Challenges</a:t>
            </a:r>
            <a:r>
              <a:rPr kumimoji="0" lang="en-US" altLang="en-US" sz="2400" b="0" i="0" u="none" strike="noStrike" cap="none" normalizeH="0" baseline="0" dirty="0">
                <a:ln>
                  <a:noFill/>
                </a:ln>
                <a:solidFill>
                  <a:schemeClr val="tx1"/>
                </a:solidFill>
                <a:effectLst/>
                <a:latin typeface="Arial" panose="020B0604020202020204" pitchFamily="34" charset="0"/>
              </a:rPr>
              <a:t>: Delays in integrating frontend and backend</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Compatibility Issues</a:t>
            </a:r>
            <a:r>
              <a:rPr kumimoji="0" lang="en-US" altLang="en-US" sz="2400" b="0" i="0" u="none" strike="noStrike" cap="none" normalizeH="0" baseline="0" dirty="0">
                <a:ln>
                  <a:noFill/>
                </a:ln>
                <a:solidFill>
                  <a:schemeClr val="tx1"/>
                </a:solidFill>
                <a:effectLst/>
                <a:latin typeface="Arial" panose="020B0604020202020204" pitchFamily="34" charset="0"/>
              </a:rPr>
              <a:t>: Browser or device inconsistencies.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Performance Risks</a:t>
            </a:r>
            <a:r>
              <a:rPr kumimoji="0" lang="en-US" altLang="en-US" sz="2400" b="0" i="0" u="none" strike="noStrike" cap="none" normalizeH="0" baseline="0" dirty="0">
                <a:ln>
                  <a:noFill/>
                </a:ln>
                <a:solidFill>
                  <a:schemeClr val="tx1"/>
                </a:solidFill>
                <a:effectLst/>
                <a:latin typeface="Arial" panose="020B0604020202020204" pitchFamily="34" charset="0"/>
              </a:rPr>
              <a:t>: Slow page loads due to inefficient queries.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System Downtime</a:t>
            </a:r>
            <a:r>
              <a:rPr kumimoji="0" lang="en-US" altLang="en-US" sz="2400" b="0" i="0" u="none" strike="noStrike" cap="none" normalizeH="0" baseline="0" dirty="0">
                <a:ln>
                  <a:noFill/>
                </a:ln>
                <a:solidFill>
                  <a:schemeClr val="tx1"/>
                </a:solidFill>
                <a:effectLst/>
                <a:latin typeface="Arial" panose="020B0604020202020204" pitchFamily="34" charset="0"/>
              </a:rPr>
              <a:t>: Server crashes from overload.</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Security Vulnerabilities</a:t>
            </a:r>
            <a:r>
              <a:rPr kumimoji="0" lang="en-US" altLang="en-US" sz="2400" b="0" i="0" u="none" strike="noStrike" cap="none" normalizeH="0" baseline="0" dirty="0">
                <a:ln>
                  <a:noFill/>
                </a:ln>
                <a:solidFill>
                  <a:schemeClr val="tx1"/>
                </a:solidFill>
                <a:effectLst/>
                <a:latin typeface="Arial" panose="020B0604020202020204" pitchFamily="34" charset="0"/>
              </a:rPr>
              <a:t>: Risk of unauthorized data access.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User Experience Challenges</a:t>
            </a:r>
            <a:r>
              <a:rPr kumimoji="0" lang="en-US" altLang="en-US" sz="2400" b="0" i="0" u="none" strike="noStrike" cap="none" normalizeH="0" baseline="0" dirty="0">
                <a:ln>
                  <a:noFill/>
                </a:ln>
                <a:solidFill>
                  <a:schemeClr val="tx1"/>
                </a:solidFill>
                <a:effectLst/>
                <a:latin typeface="Arial" panose="020B0604020202020204" pitchFamily="34" charset="0"/>
              </a:rPr>
              <a:t>: Bugs in key user workflows.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Integration Issues</a:t>
            </a:r>
            <a:r>
              <a:rPr kumimoji="0" lang="en-US" altLang="en-US" sz="2400" b="0" i="0" u="none" strike="noStrike" cap="none" normalizeH="0" baseline="0" dirty="0">
                <a:ln>
                  <a:noFill/>
                </a:ln>
                <a:solidFill>
                  <a:schemeClr val="tx1"/>
                </a:solidFill>
                <a:effectLst/>
                <a:latin typeface="Arial" panose="020B0604020202020204" pitchFamily="34" charset="0"/>
              </a:rPr>
              <a:t>: API and database synchronization errors.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Scalability Concerns</a:t>
            </a:r>
            <a:r>
              <a:rPr kumimoji="0" lang="en-US" altLang="en-US" sz="2400" b="0" i="0" u="none" strike="noStrike" cap="none" normalizeH="0" baseline="0" dirty="0">
                <a:ln>
                  <a:noFill/>
                </a:ln>
                <a:solidFill>
                  <a:schemeClr val="tx1"/>
                </a:solidFill>
                <a:effectLst/>
                <a:latin typeface="Arial" panose="020B0604020202020204" pitchFamily="34" charset="0"/>
              </a:rPr>
              <a:t>: Limited capacity for high user volumes. </a:t>
            </a:r>
          </a:p>
        </p:txBody>
      </p:sp>
    </p:spTree>
    <p:extLst>
      <p:ext uri="{BB962C8B-B14F-4D97-AF65-F5344CB8AC3E}">
        <p14:creationId xmlns:p14="http://schemas.microsoft.com/office/powerpoint/2010/main" val="3869387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grpSp>
        <p:nvGrpSpPr>
          <p:cNvPr id="3" name="Group 3"/>
          <p:cNvGrpSpPr/>
          <p:nvPr/>
        </p:nvGrpSpPr>
        <p:grpSpPr>
          <a:xfrm>
            <a:off x="1616820" y="378312"/>
            <a:ext cx="15299038" cy="8478904"/>
            <a:chOff x="0" y="0"/>
            <a:chExt cx="2588536" cy="1434597"/>
          </a:xfrm>
        </p:grpSpPr>
        <p:sp>
          <p:nvSpPr>
            <p:cNvPr id="4" name="Freeform 4"/>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6" name="TextBox 6"/>
          <p:cNvSpPr txBox="1"/>
          <p:nvPr/>
        </p:nvSpPr>
        <p:spPr>
          <a:xfrm>
            <a:off x="5587839" y="1040041"/>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	Risk Assessment</a:t>
            </a:r>
          </a:p>
        </p:txBody>
      </p:sp>
      <p:pic>
        <p:nvPicPr>
          <p:cNvPr id="10" name="Object0" descr="A white paper with black text&#10;&#10;Description automatically generated">
            <a:extLst>
              <a:ext uri="{FF2B5EF4-FFF2-40B4-BE49-F238E27FC236}">
                <a16:creationId xmlns:a16="http://schemas.microsoft.com/office/drawing/2014/main" id="{795B68DA-34F3-8454-4EFB-E397926DF061}"/>
              </a:ext>
            </a:extLst>
          </p:cNvPr>
          <p:cNvPicPr>
            <a:picLocks noChangeAspect="1"/>
          </p:cNvPicPr>
          <p:nvPr/>
        </p:nvPicPr>
        <p:blipFill>
          <a:blip r:embed="rId2"/>
          <a:stretch>
            <a:fillRect/>
          </a:stretch>
        </p:blipFill>
        <p:spPr bwMode="auto">
          <a:xfrm>
            <a:off x="2438400" y="2247900"/>
            <a:ext cx="13792200" cy="5410200"/>
          </a:xfrm>
          <a:prstGeom prst="rect">
            <a:avLst/>
          </a:prstGeom>
          <a:noFill/>
        </p:spPr>
      </p:pic>
    </p:spTree>
    <p:extLst>
      <p:ext uri="{BB962C8B-B14F-4D97-AF65-F5344CB8AC3E}">
        <p14:creationId xmlns:p14="http://schemas.microsoft.com/office/powerpoint/2010/main" val="3796481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grpSp>
        <p:nvGrpSpPr>
          <p:cNvPr id="3" name="Group 3"/>
          <p:cNvGrpSpPr/>
          <p:nvPr/>
        </p:nvGrpSpPr>
        <p:grpSpPr>
          <a:xfrm>
            <a:off x="1616820" y="378312"/>
            <a:ext cx="15299038" cy="8478904"/>
            <a:chOff x="0" y="0"/>
            <a:chExt cx="2588536" cy="1434597"/>
          </a:xfrm>
        </p:grpSpPr>
        <p:sp>
          <p:nvSpPr>
            <p:cNvPr id="4" name="Freeform 4"/>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6" name="TextBox 6"/>
          <p:cNvSpPr txBox="1"/>
          <p:nvPr/>
        </p:nvSpPr>
        <p:spPr>
          <a:xfrm>
            <a:off x="3962400" y="1040041"/>
            <a:ext cx="8982439" cy="911788"/>
          </a:xfrm>
          <a:prstGeom prst="rect">
            <a:avLst/>
          </a:prstGeom>
        </p:spPr>
        <p:txBody>
          <a:bodyPr wrap="square" lIns="0" tIns="0" rIns="0" bIns="0" rtlCol="0" anchor="t">
            <a:spAutoFit/>
          </a:bodyPr>
          <a:lstStyle/>
          <a:p>
            <a:pPr algn="ctr">
              <a:lnSpc>
                <a:spcPts val="6624"/>
              </a:lnSpc>
            </a:pPr>
            <a:r>
              <a:rPr lang="en-US" sz="7200" dirty="0">
                <a:solidFill>
                  <a:srgbClr val="000000"/>
                </a:solidFill>
                <a:latin typeface="Sacramento"/>
              </a:rPr>
              <a:t>	Risk Mitigation Plan</a:t>
            </a:r>
          </a:p>
        </p:txBody>
      </p:sp>
      <p:pic>
        <p:nvPicPr>
          <p:cNvPr id="11" name="Content Placeholder 10" descr="A white and black chart with black text&#10;&#10;Description automatically generated">
            <a:extLst>
              <a:ext uri="{FF2B5EF4-FFF2-40B4-BE49-F238E27FC236}">
                <a16:creationId xmlns:a16="http://schemas.microsoft.com/office/drawing/2014/main" id="{BB46B3CA-6566-B648-6DA2-2273F1BC54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7000" y="2515979"/>
            <a:ext cx="12039600" cy="5523121"/>
          </a:xfrm>
        </p:spPr>
      </p:pic>
    </p:spTree>
    <p:extLst>
      <p:ext uri="{BB962C8B-B14F-4D97-AF65-F5344CB8AC3E}">
        <p14:creationId xmlns:p14="http://schemas.microsoft.com/office/powerpoint/2010/main" val="1913652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a:extLst>
            <a:ext uri="{FF2B5EF4-FFF2-40B4-BE49-F238E27FC236}">
              <a16:creationId xmlns:a16="http://schemas.microsoft.com/office/drawing/2014/main" id="{0DB94995-B0FB-B681-059D-7B4E960002E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1E254848-96D7-6E2E-3E88-F0F971A3AA1F}"/>
              </a:ext>
            </a:extLst>
          </p:cNvPr>
          <p:cNvGrpSpPr/>
          <p:nvPr/>
        </p:nvGrpSpPr>
        <p:grpSpPr>
          <a:xfrm>
            <a:off x="1143000" y="342900"/>
            <a:ext cx="15299038" cy="8478904"/>
            <a:chOff x="0" y="0"/>
            <a:chExt cx="2588536" cy="1434597"/>
          </a:xfrm>
        </p:grpSpPr>
        <p:sp>
          <p:nvSpPr>
            <p:cNvPr id="4" name="Freeform 4">
              <a:extLst>
                <a:ext uri="{FF2B5EF4-FFF2-40B4-BE49-F238E27FC236}">
                  <a16:creationId xmlns:a16="http://schemas.microsoft.com/office/drawing/2014/main" id="{FF1C4B80-9746-9C16-2CD7-64BE002844DD}"/>
                </a:ext>
              </a:extLst>
            </p:cNvPr>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a:extLst>
                <a:ext uri="{FF2B5EF4-FFF2-40B4-BE49-F238E27FC236}">
                  <a16:creationId xmlns:a16="http://schemas.microsoft.com/office/drawing/2014/main" id="{C1E83DCC-0E8A-335C-57A3-F3352828C19D}"/>
                </a:ext>
              </a:extLst>
            </p:cNvPr>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6" name="TextBox 6">
            <a:extLst>
              <a:ext uri="{FF2B5EF4-FFF2-40B4-BE49-F238E27FC236}">
                <a16:creationId xmlns:a16="http://schemas.microsoft.com/office/drawing/2014/main" id="{90D0C10B-7E6E-938C-55AF-548244F2153F}"/>
              </a:ext>
            </a:extLst>
          </p:cNvPr>
          <p:cNvSpPr txBox="1"/>
          <p:nvPr/>
        </p:nvSpPr>
        <p:spPr>
          <a:xfrm>
            <a:off x="3962400" y="1040041"/>
            <a:ext cx="8982439" cy="911788"/>
          </a:xfrm>
          <a:prstGeom prst="rect">
            <a:avLst/>
          </a:prstGeom>
        </p:spPr>
        <p:txBody>
          <a:bodyPr wrap="square" lIns="0" tIns="0" rIns="0" bIns="0" rtlCol="0" anchor="t">
            <a:spAutoFit/>
          </a:bodyPr>
          <a:lstStyle/>
          <a:p>
            <a:pPr algn="ctr">
              <a:lnSpc>
                <a:spcPts val="6624"/>
              </a:lnSpc>
            </a:pPr>
            <a:r>
              <a:rPr lang="en-US" sz="7200" dirty="0">
                <a:solidFill>
                  <a:srgbClr val="000000"/>
                </a:solidFill>
                <a:latin typeface="Sacramento"/>
              </a:rPr>
              <a:t>	Quality Assurance</a:t>
            </a:r>
          </a:p>
        </p:txBody>
      </p:sp>
      <p:sp>
        <p:nvSpPr>
          <p:cNvPr id="8" name="Content Placeholder 7">
            <a:extLst>
              <a:ext uri="{FF2B5EF4-FFF2-40B4-BE49-F238E27FC236}">
                <a16:creationId xmlns:a16="http://schemas.microsoft.com/office/drawing/2014/main" id="{7E034386-6A86-B306-0DC6-6E0E5683B6EF}"/>
              </a:ext>
            </a:extLst>
          </p:cNvPr>
          <p:cNvSpPr>
            <a:spLocks noGrp="1"/>
          </p:cNvSpPr>
          <p:nvPr>
            <p:ph idx="1"/>
          </p:nvPr>
        </p:nvSpPr>
        <p:spPr>
          <a:xfrm>
            <a:off x="1830950" y="2315617"/>
            <a:ext cx="13180450" cy="5647283"/>
          </a:xfrm>
        </p:spPr>
        <p:txBody>
          <a:bodyPr/>
          <a:lstStyle/>
          <a:p>
            <a:pPr marL="342900" marR="0" lvl="0" indent="-342900">
              <a:lnSpc>
                <a:spcPct val="120000"/>
              </a:lnSpc>
              <a:buFont typeface="Symbol" panose="05050102010706020507" pitchFamily="18" charset="2"/>
              <a:buChar char=""/>
            </a:pPr>
            <a:r>
              <a:rPr lang="en-US" sz="2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Functionality:</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Ensure all features (e.g., user authentication, course management) work correctly.</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20000"/>
              </a:lnSpc>
              <a:buFont typeface="Symbol" panose="05050102010706020507" pitchFamily="18" charset="2"/>
              <a:buChar char=""/>
            </a:pPr>
            <a:r>
              <a:rPr lang="en-US" sz="2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Reliability:</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System must handle heavy usage without failure.</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20000"/>
              </a:lnSpc>
              <a:buFont typeface="Symbol" panose="05050102010706020507" pitchFamily="18" charset="2"/>
              <a:buChar char=""/>
            </a:pPr>
            <a:r>
              <a:rPr lang="en-US" sz="2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Usability:</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Easy and intuitive interface for users across devices.</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20000"/>
              </a:lnSpc>
              <a:buFont typeface="Symbol" panose="05050102010706020507" pitchFamily="18" charset="2"/>
              <a:buChar char=""/>
            </a:pPr>
            <a:r>
              <a:rPr lang="en-US" sz="2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Performance:</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Fast response times, even with large user bases.</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20000"/>
              </a:lnSpc>
              <a:buFont typeface="Symbol" panose="05050102010706020507" pitchFamily="18" charset="2"/>
              <a:buChar char=""/>
            </a:pPr>
            <a:r>
              <a:rPr lang="en-US" sz="2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Security:</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Protect user data and system access (e.g., encryption, secure authentication).</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20000"/>
              </a:lnSpc>
              <a:buFont typeface="Symbol" panose="05050102010706020507" pitchFamily="18" charset="2"/>
              <a:buChar char=""/>
            </a:pPr>
            <a:r>
              <a:rPr lang="en-US" sz="2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Scalability:</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Ability to grow without performance issues.</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20000"/>
              </a:lnSpc>
              <a:buFont typeface="Symbol" panose="05050102010706020507" pitchFamily="18" charset="2"/>
              <a:buChar char=""/>
            </a:pPr>
            <a:r>
              <a:rPr lang="en-US" sz="2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Maintainability:</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Modular, well-documented code for easy updates.</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20000"/>
              </a:lnSpc>
              <a:spcAft>
                <a:spcPts val="800"/>
              </a:spcAft>
              <a:buFont typeface="Symbol" panose="05050102010706020507" pitchFamily="18" charset="2"/>
              <a:buChar char=""/>
            </a:pPr>
            <a:r>
              <a:rPr lang="en-US" sz="28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Compatibility:</a:t>
            </a:r>
            <a:r>
              <a:rPr lang="en-US" sz="2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Works on various devices and browsers.</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897613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grpSp>
        <p:nvGrpSpPr>
          <p:cNvPr id="3" name="Group 3"/>
          <p:cNvGrpSpPr/>
          <p:nvPr/>
        </p:nvGrpSpPr>
        <p:grpSpPr>
          <a:xfrm>
            <a:off x="1616820" y="378312"/>
            <a:ext cx="15299038" cy="8478904"/>
            <a:chOff x="0" y="0"/>
            <a:chExt cx="2588536" cy="1434597"/>
          </a:xfrm>
        </p:grpSpPr>
        <p:sp>
          <p:nvSpPr>
            <p:cNvPr id="4" name="Freeform 4"/>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8" name="TextBox 8"/>
          <p:cNvSpPr txBox="1"/>
          <p:nvPr/>
        </p:nvSpPr>
        <p:spPr>
          <a:xfrm>
            <a:off x="5587839" y="1040041"/>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Management Tools</a:t>
            </a:r>
          </a:p>
        </p:txBody>
      </p:sp>
      <p:pic>
        <p:nvPicPr>
          <p:cNvPr id="9" name="Picture 8" descr="A screenshot of a computer&#10;&#10;Description automatically generated">
            <a:extLst>
              <a:ext uri="{FF2B5EF4-FFF2-40B4-BE49-F238E27FC236}">
                <a16:creationId xmlns:a16="http://schemas.microsoft.com/office/drawing/2014/main" id="{F3F6E58A-39A7-79EF-552D-2E676EEE47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2819913"/>
            <a:ext cx="7543800" cy="2323587"/>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649D0D1B-1751-4584-697E-CD08ED0BA1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8400" y="5600701"/>
            <a:ext cx="9982200" cy="2667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grpSp>
        <p:nvGrpSpPr>
          <p:cNvPr id="3" name="Group 3"/>
          <p:cNvGrpSpPr/>
          <p:nvPr/>
        </p:nvGrpSpPr>
        <p:grpSpPr>
          <a:xfrm>
            <a:off x="1616820" y="378312"/>
            <a:ext cx="15299038" cy="8478904"/>
            <a:chOff x="0" y="0"/>
            <a:chExt cx="2588536" cy="1434597"/>
          </a:xfrm>
        </p:grpSpPr>
        <p:sp>
          <p:nvSpPr>
            <p:cNvPr id="4" name="Freeform 4"/>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6" name="TextBox 6"/>
          <p:cNvSpPr txBox="1"/>
          <p:nvPr/>
        </p:nvSpPr>
        <p:spPr>
          <a:xfrm>
            <a:off x="5587839" y="1040041"/>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Maintenance</a:t>
            </a:r>
          </a:p>
        </p:txBody>
      </p:sp>
      <p:pic>
        <p:nvPicPr>
          <p:cNvPr id="11" name="Content Placeholder 10" descr="A document with text on it&#10;&#10;Description automatically generated">
            <a:extLst>
              <a:ext uri="{FF2B5EF4-FFF2-40B4-BE49-F238E27FC236}">
                <a16:creationId xmlns:a16="http://schemas.microsoft.com/office/drawing/2014/main" id="{BB1F1F9C-22B9-9330-F1A5-5BC34F9E78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9400" y="1943773"/>
            <a:ext cx="12877800" cy="6171527"/>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grpSp>
        <p:nvGrpSpPr>
          <p:cNvPr id="3" name="Group 3"/>
          <p:cNvGrpSpPr/>
          <p:nvPr/>
        </p:nvGrpSpPr>
        <p:grpSpPr>
          <a:xfrm>
            <a:off x="1616820" y="378312"/>
            <a:ext cx="15299038" cy="8478904"/>
            <a:chOff x="0" y="0"/>
            <a:chExt cx="2588536" cy="1434597"/>
          </a:xfrm>
        </p:grpSpPr>
        <p:sp>
          <p:nvSpPr>
            <p:cNvPr id="4" name="Freeform 4"/>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6" name="TextBox 6"/>
          <p:cNvSpPr txBox="1"/>
          <p:nvPr/>
        </p:nvSpPr>
        <p:spPr>
          <a:xfrm>
            <a:off x="5587839" y="1040041"/>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Future Scope</a:t>
            </a:r>
          </a:p>
        </p:txBody>
      </p:sp>
      <p:sp>
        <p:nvSpPr>
          <p:cNvPr id="8" name="Content Placeholder 7">
            <a:extLst>
              <a:ext uri="{FF2B5EF4-FFF2-40B4-BE49-F238E27FC236}">
                <a16:creationId xmlns:a16="http://schemas.microsoft.com/office/drawing/2014/main" id="{E6A1113C-F3A6-40B0-3292-43F13B0BF6BC}"/>
              </a:ext>
            </a:extLst>
          </p:cNvPr>
          <p:cNvSpPr>
            <a:spLocks noGrp="1"/>
          </p:cNvSpPr>
          <p:nvPr>
            <p:ph idx="1"/>
          </p:nvPr>
        </p:nvSpPr>
        <p:spPr>
          <a:xfrm>
            <a:off x="2209800" y="1943772"/>
            <a:ext cx="13944600" cy="6476327"/>
          </a:xfrm>
        </p:spPr>
        <p:txBody>
          <a:bodyPr>
            <a:normAutofit lnSpcReduction="10000"/>
          </a:bodyPr>
          <a:lstStyle/>
          <a:p>
            <a:pPr>
              <a:lnSpc>
                <a:spcPct val="120000"/>
              </a:lnSpc>
            </a:pPr>
            <a:r>
              <a:rPr lang="en-US" sz="2000" b="1" kern="100" dirty="0">
                <a:solidFill>
                  <a:srgbClr val="000000"/>
                </a:solidFill>
                <a:effectLst/>
                <a:latin typeface="Times New Roman" panose="02020603050405020304" pitchFamily="18" charset="0"/>
                <a:ea typeface="TimesNewRomanPSMT"/>
                <a:cs typeface="Times New Roman" panose="02020603050405020304" pitchFamily="18" charset="0"/>
              </a:rPr>
              <a:t>Integration with External Tools and Platforms</a:t>
            </a:r>
          </a:p>
          <a:p>
            <a:pPr marL="0" indent="0">
              <a:lnSpc>
                <a:spcPct val="120000"/>
              </a:lnSpc>
              <a:buNone/>
            </a:pPr>
            <a:r>
              <a:rPr lang="en-US" sz="2000" kern="100" dirty="0">
                <a:solidFill>
                  <a:srgbClr val="000000"/>
                </a:solidFill>
                <a:effectLst/>
                <a:latin typeface="Times New Roman" panose="02020603050405020304" pitchFamily="18" charset="0"/>
                <a:ea typeface="TimesNewRomanPSMT"/>
                <a:cs typeface="Times New Roman" panose="02020603050405020304" pitchFamily="18" charset="0"/>
              </a:rPr>
              <a:t>Integrating with popular learning tools such as Google Classroom, Zoom, or Microsoft Teams to enhance the collaborative and interactive experience.</a:t>
            </a: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20000"/>
              </a:lnSpc>
            </a:pPr>
            <a:r>
              <a:rPr lang="en-US" sz="2000" b="1" kern="100" dirty="0">
                <a:solidFill>
                  <a:srgbClr val="000000"/>
                </a:solidFill>
                <a:effectLst/>
                <a:latin typeface="Times New Roman" panose="02020603050405020304" pitchFamily="18" charset="0"/>
                <a:ea typeface="TimesNewRomanPSMT"/>
                <a:cs typeface="Times New Roman" panose="02020603050405020304" pitchFamily="18" charset="0"/>
              </a:rPr>
              <a:t>AI-Powered Recommendations</a:t>
            </a:r>
          </a:p>
          <a:p>
            <a:pPr marL="0" indent="0">
              <a:lnSpc>
                <a:spcPct val="120000"/>
              </a:lnSpc>
              <a:buNone/>
            </a:pPr>
            <a:r>
              <a:rPr lang="en-US" sz="2000" kern="100" dirty="0">
                <a:solidFill>
                  <a:srgbClr val="000000"/>
                </a:solidFill>
                <a:effectLst/>
                <a:latin typeface="Times New Roman" panose="02020603050405020304" pitchFamily="18" charset="0"/>
                <a:ea typeface="TimesNewRomanPSMT"/>
                <a:cs typeface="Times New Roman" panose="02020603050405020304" pitchFamily="18" charset="0"/>
              </a:rPr>
              <a:t>Implementing AI features to recommend courses, assignments, or resources based on student preferences, performance, and learning patterns.</a:t>
            </a: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20000"/>
              </a:lnSpc>
            </a:pPr>
            <a:r>
              <a:rPr lang="en-US" sz="2000" b="1" kern="100" dirty="0">
                <a:solidFill>
                  <a:srgbClr val="000000"/>
                </a:solidFill>
                <a:effectLst/>
                <a:latin typeface="Times New Roman" panose="02020603050405020304" pitchFamily="18" charset="0"/>
                <a:ea typeface="TimesNewRomanPSMT"/>
                <a:cs typeface="Times New Roman" panose="02020603050405020304" pitchFamily="18" charset="0"/>
              </a:rPr>
              <a:t>Mobile Application Development</a:t>
            </a:r>
          </a:p>
          <a:p>
            <a:pPr marL="0" indent="0">
              <a:lnSpc>
                <a:spcPct val="120000"/>
              </a:lnSpc>
              <a:buNone/>
            </a:pPr>
            <a:r>
              <a:rPr lang="en-US" sz="2000" kern="100" dirty="0">
                <a:solidFill>
                  <a:srgbClr val="000000"/>
                </a:solidFill>
                <a:effectLst/>
                <a:latin typeface="Times New Roman" panose="02020603050405020304" pitchFamily="18" charset="0"/>
                <a:ea typeface="TimesNewRomanPSMT"/>
                <a:cs typeface="Times New Roman" panose="02020603050405020304" pitchFamily="18" charset="0"/>
              </a:rPr>
              <a:t>Developing native mobile apps for iOS and Android to provide a better mobile experience for students and teachers, including offline access to course materials.</a:t>
            </a: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20000"/>
              </a:lnSpc>
            </a:pPr>
            <a:r>
              <a:rPr lang="en-US" sz="2000" b="1" kern="100" dirty="0">
                <a:solidFill>
                  <a:srgbClr val="000000"/>
                </a:solidFill>
                <a:effectLst/>
                <a:latin typeface="Times New Roman" panose="02020603050405020304" pitchFamily="18" charset="0"/>
                <a:ea typeface="TimesNewRomanPSMT"/>
                <a:cs typeface="Times New Roman" panose="02020603050405020304" pitchFamily="18" charset="0"/>
              </a:rPr>
              <a:t>Advanced Analytics and Reporting</a:t>
            </a:r>
          </a:p>
          <a:p>
            <a:pPr marL="0" indent="0">
              <a:lnSpc>
                <a:spcPct val="120000"/>
              </a:lnSpc>
              <a:buNone/>
            </a:pPr>
            <a:r>
              <a:rPr lang="en-US" sz="2000" kern="100" dirty="0">
                <a:solidFill>
                  <a:srgbClr val="000000"/>
                </a:solidFill>
                <a:effectLst/>
                <a:latin typeface="Times New Roman" panose="02020603050405020304" pitchFamily="18" charset="0"/>
                <a:ea typeface="TimesNewRomanPSMT"/>
                <a:cs typeface="Times New Roman" panose="02020603050405020304" pitchFamily="18" charset="0"/>
              </a:rPr>
              <a:t>Incorporating more advanced analytics features to help teachers track student progress, identify struggling students, and generate detailed reports for course management.</a:t>
            </a: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20000"/>
              </a:lnSpc>
            </a:pPr>
            <a:r>
              <a:rPr lang="en-US" sz="2000" b="1" kern="100" dirty="0">
                <a:solidFill>
                  <a:srgbClr val="000000"/>
                </a:solidFill>
                <a:effectLst/>
                <a:latin typeface="Times New Roman" panose="02020603050405020304" pitchFamily="18" charset="0"/>
                <a:ea typeface="TimesNewRomanPSMT"/>
                <a:cs typeface="Times New Roman" panose="02020603050405020304" pitchFamily="18" charset="0"/>
              </a:rPr>
              <a:t>Gamification</a:t>
            </a:r>
          </a:p>
          <a:p>
            <a:pPr marL="0" indent="0">
              <a:lnSpc>
                <a:spcPct val="120000"/>
              </a:lnSpc>
              <a:buNone/>
            </a:pPr>
            <a:r>
              <a:rPr lang="en-US" sz="2000" kern="100" dirty="0">
                <a:solidFill>
                  <a:srgbClr val="000000"/>
                </a:solidFill>
                <a:effectLst/>
                <a:latin typeface="Times New Roman" panose="02020603050405020304" pitchFamily="18" charset="0"/>
                <a:ea typeface="TimesNewRomanPSMT"/>
                <a:cs typeface="Times New Roman" panose="02020603050405020304" pitchFamily="18" charset="0"/>
              </a:rPr>
              <a:t>Adding gamification elements like badges, leaderboards, and achievements to engage students and encourage participation.</a:t>
            </a: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nSpc>
                <a:spcPct val="120000"/>
              </a:lnSpc>
            </a:pPr>
            <a:r>
              <a:rPr lang="en-US" sz="2000" b="1" kern="100" dirty="0">
                <a:solidFill>
                  <a:srgbClr val="000000"/>
                </a:solidFill>
                <a:effectLst/>
                <a:latin typeface="Times New Roman" panose="02020603050405020304" pitchFamily="18" charset="0"/>
                <a:ea typeface="TimesNewRomanPSMT"/>
                <a:cs typeface="Times New Roman" panose="02020603050405020304" pitchFamily="18" charset="0"/>
              </a:rPr>
              <a:t>Enhanced Communication Features</a:t>
            </a:r>
          </a:p>
          <a:p>
            <a:pPr marL="0" indent="0">
              <a:lnSpc>
                <a:spcPct val="120000"/>
              </a:lnSpc>
              <a:buNone/>
            </a:pPr>
            <a:r>
              <a:rPr lang="en-US" sz="2000" kern="100" dirty="0">
                <a:solidFill>
                  <a:srgbClr val="000000"/>
                </a:solidFill>
                <a:effectLst/>
                <a:latin typeface="Times New Roman" panose="02020603050405020304" pitchFamily="18" charset="0"/>
                <a:ea typeface="TimesNewRomanPSMT"/>
                <a:cs typeface="Times New Roman" panose="02020603050405020304" pitchFamily="18" charset="0"/>
              </a:rPr>
              <a:t>Introducing real-time chat or forums within the system to allow students and teachers to collaborate more efficiently.</a:t>
            </a: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0111820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grpSp>
        <p:nvGrpSpPr>
          <p:cNvPr id="3" name="Group 3"/>
          <p:cNvGrpSpPr/>
          <p:nvPr/>
        </p:nvGrpSpPr>
        <p:grpSpPr>
          <a:xfrm>
            <a:off x="1616820" y="378312"/>
            <a:ext cx="15299038" cy="8478904"/>
            <a:chOff x="0" y="0"/>
            <a:chExt cx="2588536" cy="1434597"/>
          </a:xfrm>
        </p:grpSpPr>
        <p:sp>
          <p:nvSpPr>
            <p:cNvPr id="4" name="Freeform 4"/>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6" name="TextBox 6"/>
          <p:cNvSpPr txBox="1"/>
          <p:nvPr/>
        </p:nvSpPr>
        <p:spPr>
          <a:xfrm>
            <a:off x="5587839" y="1040041"/>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References</a:t>
            </a:r>
          </a:p>
        </p:txBody>
      </p:sp>
      <p:sp>
        <p:nvSpPr>
          <p:cNvPr id="8" name="Content Placeholder 7">
            <a:extLst>
              <a:ext uri="{FF2B5EF4-FFF2-40B4-BE49-F238E27FC236}">
                <a16:creationId xmlns:a16="http://schemas.microsoft.com/office/drawing/2014/main" id="{4BADCBEF-94CC-F8E8-615D-A8BE67D98288}"/>
              </a:ext>
            </a:extLst>
          </p:cNvPr>
          <p:cNvSpPr>
            <a:spLocks noGrp="1"/>
          </p:cNvSpPr>
          <p:nvPr>
            <p:ph idx="1"/>
          </p:nvPr>
        </p:nvSpPr>
        <p:spPr>
          <a:xfrm>
            <a:off x="2133600" y="1943772"/>
            <a:ext cx="14097000" cy="6400127"/>
          </a:xfrm>
        </p:spPr>
        <p:txBody>
          <a:bodyPr/>
          <a:lstStyle/>
          <a:p>
            <a:pPr marL="0" marR="0">
              <a:lnSpc>
                <a:spcPct val="107000"/>
              </a:lnSpc>
              <a:spcAft>
                <a:spcPts val="800"/>
              </a:spcAft>
            </a:pPr>
            <a:r>
              <a:rPr lang="en-US" sz="4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2"/>
              </a:rPr>
              <a:t>https://developer.mozilla.org/en-US/</a:t>
            </a:r>
            <a:endParaRPr lang="en-US" sz="4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07000"/>
              </a:lnSpc>
              <a:spcAft>
                <a:spcPts val="800"/>
              </a:spcAft>
            </a:pPr>
            <a:r>
              <a:rPr lang="en-US" sz="4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3"/>
              </a:rPr>
              <a:t>https://sequelize.org/docs/v6/getting-started/</a:t>
            </a:r>
            <a:endParaRPr lang="en-US" sz="4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07000"/>
              </a:lnSpc>
              <a:spcAft>
                <a:spcPts val="800"/>
              </a:spcAft>
            </a:pPr>
            <a:r>
              <a:rPr lang="en-US" sz="4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4"/>
              </a:rPr>
              <a:t>https://legacy.reactjs.org/docs/getting-started.html</a:t>
            </a:r>
            <a:endParaRPr lang="en-US" sz="4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07000"/>
              </a:lnSpc>
              <a:spcAft>
                <a:spcPts val="800"/>
              </a:spcAft>
            </a:pPr>
            <a:r>
              <a:rPr lang="en-US" sz="4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5"/>
              </a:rPr>
              <a:t>https://github.com/mui/material-ui</a:t>
            </a:r>
            <a:endParaRPr lang="en-US" sz="4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07000"/>
              </a:lnSpc>
              <a:spcAft>
                <a:spcPts val="800"/>
              </a:spcAft>
            </a:pPr>
            <a:r>
              <a:rPr lang="en-US" sz="4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6"/>
              </a:rPr>
              <a:t>https://www.nodemailer.com/</a:t>
            </a:r>
            <a:endParaRPr lang="en-US" sz="4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07000"/>
              </a:lnSpc>
              <a:spcAft>
                <a:spcPts val="800"/>
              </a:spcAft>
            </a:pPr>
            <a:r>
              <a:rPr lang="en-US" sz="4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7"/>
              </a:rPr>
              <a:t>https://github.com/react-rev/RLMS</a:t>
            </a:r>
            <a:endParaRPr lang="en-US" sz="4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algn="ctr">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sp>
        <p:nvSpPr>
          <p:cNvPr id="3" name="TextBox 3"/>
          <p:cNvSpPr txBox="1"/>
          <p:nvPr/>
        </p:nvSpPr>
        <p:spPr>
          <a:xfrm>
            <a:off x="4846586" y="4786884"/>
            <a:ext cx="8594829"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grpSp>
        <p:nvGrpSpPr>
          <p:cNvPr id="3" name="Group 3"/>
          <p:cNvGrpSpPr/>
          <p:nvPr/>
        </p:nvGrpSpPr>
        <p:grpSpPr>
          <a:xfrm>
            <a:off x="1423125" y="514781"/>
            <a:ext cx="15441750" cy="8466141"/>
            <a:chOff x="0" y="0"/>
            <a:chExt cx="2616621" cy="1434597"/>
          </a:xfrm>
        </p:grpSpPr>
        <p:sp>
          <p:nvSpPr>
            <p:cNvPr id="4" name="Freeform 4"/>
            <p:cNvSpPr/>
            <p:nvPr/>
          </p:nvSpPr>
          <p:spPr>
            <a:xfrm>
              <a:off x="10160" y="16510"/>
              <a:ext cx="2593761" cy="1406657"/>
            </a:xfrm>
            <a:custGeom>
              <a:avLst/>
              <a:gdLst/>
              <a:ahLst/>
              <a:cxnLst/>
              <a:rect l="l" t="t" r="r" b="b"/>
              <a:pathLst>
                <a:path w="2593761" h="1406657">
                  <a:moveTo>
                    <a:pt x="2593761" y="1406657"/>
                  </a:moveTo>
                  <a:lnTo>
                    <a:pt x="0" y="1399037"/>
                  </a:lnTo>
                  <a:lnTo>
                    <a:pt x="0" y="501092"/>
                  </a:lnTo>
                  <a:lnTo>
                    <a:pt x="17780" y="19050"/>
                  </a:lnTo>
                  <a:lnTo>
                    <a:pt x="1291268" y="0"/>
                  </a:lnTo>
                  <a:lnTo>
                    <a:pt x="2574711" y="5080"/>
                  </a:lnTo>
                  <a:close/>
                </a:path>
              </a:pathLst>
            </a:custGeom>
            <a:solidFill>
              <a:srgbClr val="FFFFFF"/>
            </a:solidFill>
          </p:spPr>
          <p:txBody>
            <a:bodyPr/>
            <a:lstStyle/>
            <a:p>
              <a:endParaRPr lang="en-US" dirty="0"/>
            </a:p>
          </p:txBody>
        </p:sp>
        <p:sp>
          <p:nvSpPr>
            <p:cNvPr id="5" name="Freeform 5"/>
            <p:cNvSpPr/>
            <p:nvPr/>
          </p:nvSpPr>
          <p:spPr>
            <a:xfrm>
              <a:off x="-3810" y="0"/>
              <a:ext cx="2622971" cy="1433327"/>
            </a:xfrm>
            <a:custGeom>
              <a:avLst/>
              <a:gdLst/>
              <a:ahLst/>
              <a:cxnLst/>
              <a:rect l="l" t="t" r="r" b="b"/>
              <a:pathLst>
                <a:path w="2622971" h="1433327">
                  <a:moveTo>
                    <a:pt x="2588681" y="21590"/>
                  </a:moveTo>
                  <a:cubicBezTo>
                    <a:pt x="2589951" y="34290"/>
                    <a:pt x="2589951" y="44450"/>
                    <a:pt x="2591221" y="54610"/>
                  </a:cubicBezTo>
                  <a:cubicBezTo>
                    <a:pt x="2593761" y="84569"/>
                    <a:pt x="2595031" y="113856"/>
                    <a:pt x="2597571" y="142098"/>
                  </a:cubicBezTo>
                  <a:cubicBezTo>
                    <a:pt x="2597571" y="182891"/>
                    <a:pt x="2610271" y="987245"/>
                    <a:pt x="2616621" y="1028038"/>
                  </a:cubicBezTo>
                  <a:cubicBezTo>
                    <a:pt x="2622971" y="1089750"/>
                    <a:pt x="2619161" y="1152508"/>
                    <a:pt x="2619161" y="1214221"/>
                  </a:cubicBezTo>
                  <a:cubicBezTo>
                    <a:pt x="2619161" y="1268612"/>
                    <a:pt x="2620431" y="1318818"/>
                    <a:pt x="2621701" y="1372367"/>
                  </a:cubicBezTo>
                  <a:cubicBezTo>
                    <a:pt x="2621701" y="1393957"/>
                    <a:pt x="2621701" y="1407927"/>
                    <a:pt x="2621701" y="1432057"/>
                  </a:cubicBezTo>
                  <a:cubicBezTo>
                    <a:pt x="2598841" y="1432057"/>
                    <a:pt x="2578521" y="1433327"/>
                    <a:pt x="2555255" y="1432057"/>
                  </a:cubicBezTo>
                  <a:cubicBezTo>
                    <a:pt x="2425874" y="1426977"/>
                    <a:pt x="2294503" y="1433327"/>
                    <a:pt x="2165122" y="1428247"/>
                  </a:cubicBezTo>
                  <a:cubicBezTo>
                    <a:pt x="2087493" y="1424437"/>
                    <a:pt x="2011856" y="1426977"/>
                    <a:pt x="1934227" y="1424437"/>
                  </a:cubicBezTo>
                  <a:cubicBezTo>
                    <a:pt x="1898399" y="1423167"/>
                    <a:pt x="1862570" y="1421897"/>
                    <a:pt x="1826742" y="1420627"/>
                  </a:cubicBezTo>
                  <a:cubicBezTo>
                    <a:pt x="1804846" y="1420627"/>
                    <a:pt x="1784942" y="1421897"/>
                    <a:pt x="1763046" y="1421897"/>
                  </a:cubicBezTo>
                  <a:cubicBezTo>
                    <a:pt x="1707313" y="1420627"/>
                    <a:pt x="1554047" y="1421897"/>
                    <a:pt x="1498314" y="1420627"/>
                  </a:cubicBezTo>
                  <a:cubicBezTo>
                    <a:pt x="1458504" y="1419357"/>
                    <a:pt x="662315" y="1428247"/>
                    <a:pt x="622505" y="1426977"/>
                  </a:cubicBezTo>
                  <a:cubicBezTo>
                    <a:pt x="612553" y="1426977"/>
                    <a:pt x="600610" y="1428247"/>
                    <a:pt x="590658" y="1428247"/>
                  </a:cubicBezTo>
                  <a:cubicBezTo>
                    <a:pt x="566772" y="1428247"/>
                    <a:pt x="544877" y="1429517"/>
                    <a:pt x="520991" y="1429517"/>
                  </a:cubicBezTo>
                  <a:cubicBezTo>
                    <a:pt x="461277" y="1429517"/>
                    <a:pt x="403553" y="1428247"/>
                    <a:pt x="343839" y="1426977"/>
                  </a:cubicBezTo>
                  <a:cubicBezTo>
                    <a:pt x="308011" y="1425707"/>
                    <a:pt x="272182" y="1424437"/>
                    <a:pt x="238344" y="1423167"/>
                  </a:cubicBezTo>
                  <a:cubicBezTo>
                    <a:pt x="174649" y="1421897"/>
                    <a:pt x="110954"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92" y="30480"/>
                    <a:pt x="93040" y="29210"/>
                  </a:cubicBezTo>
                  <a:cubicBezTo>
                    <a:pt x="146782" y="25400"/>
                    <a:pt x="200525" y="22860"/>
                    <a:pt x="256258" y="20320"/>
                  </a:cubicBezTo>
                  <a:cubicBezTo>
                    <a:pt x="294077" y="17780"/>
                    <a:pt x="331896" y="16510"/>
                    <a:pt x="367725" y="13970"/>
                  </a:cubicBezTo>
                  <a:cubicBezTo>
                    <a:pt x="403553" y="11430"/>
                    <a:pt x="441372" y="8890"/>
                    <a:pt x="477201" y="8890"/>
                  </a:cubicBezTo>
                  <a:cubicBezTo>
                    <a:pt x="517010" y="7620"/>
                    <a:pt x="556820" y="10160"/>
                    <a:pt x="596629" y="8890"/>
                  </a:cubicBezTo>
                  <a:cubicBezTo>
                    <a:pt x="646391" y="8890"/>
                    <a:pt x="1548075" y="6350"/>
                    <a:pt x="1597837" y="5080"/>
                  </a:cubicBezTo>
                  <a:cubicBezTo>
                    <a:pt x="1645609" y="3810"/>
                    <a:pt x="1693380" y="2540"/>
                    <a:pt x="1743142" y="2540"/>
                  </a:cubicBezTo>
                  <a:cubicBezTo>
                    <a:pt x="1824751" y="1270"/>
                    <a:pt x="1904370" y="0"/>
                    <a:pt x="1985979" y="0"/>
                  </a:cubicBezTo>
                  <a:cubicBezTo>
                    <a:pt x="2019818" y="0"/>
                    <a:pt x="2055646" y="2540"/>
                    <a:pt x="2089484" y="2540"/>
                  </a:cubicBezTo>
                  <a:cubicBezTo>
                    <a:pt x="2183036" y="3810"/>
                    <a:pt x="2278579" y="5080"/>
                    <a:pt x="2372131" y="7620"/>
                  </a:cubicBezTo>
                  <a:cubicBezTo>
                    <a:pt x="2421893" y="8890"/>
                    <a:pt x="2471655" y="12700"/>
                    <a:pt x="2521417" y="16510"/>
                  </a:cubicBezTo>
                  <a:cubicBezTo>
                    <a:pt x="2533359" y="16510"/>
                    <a:pt x="2545302" y="16510"/>
                    <a:pt x="2555255" y="16510"/>
                  </a:cubicBezTo>
                  <a:cubicBezTo>
                    <a:pt x="2569631" y="17780"/>
                    <a:pt x="2578521" y="20320"/>
                    <a:pt x="2588681" y="21590"/>
                  </a:cubicBezTo>
                  <a:close/>
                  <a:moveTo>
                    <a:pt x="2598841" y="1415547"/>
                  </a:moveTo>
                  <a:cubicBezTo>
                    <a:pt x="2600111" y="1399037"/>
                    <a:pt x="2601381" y="1386337"/>
                    <a:pt x="2601381" y="1373637"/>
                  </a:cubicBezTo>
                  <a:cubicBezTo>
                    <a:pt x="2600111" y="1313588"/>
                    <a:pt x="2598841" y="1258152"/>
                    <a:pt x="2598841" y="1198531"/>
                  </a:cubicBezTo>
                  <a:cubicBezTo>
                    <a:pt x="2598841" y="1171336"/>
                    <a:pt x="2601381" y="1144141"/>
                    <a:pt x="2600111" y="1116945"/>
                  </a:cubicBezTo>
                  <a:cubicBezTo>
                    <a:pt x="2600111" y="1091842"/>
                    <a:pt x="2598841" y="1065693"/>
                    <a:pt x="2597571" y="1040589"/>
                  </a:cubicBezTo>
                  <a:cubicBezTo>
                    <a:pt x="2592491" y="1001888"/>
                    <a:pt x="2581061" y="200672"/>
                    <a:pt x="2581061" y="161971"/>
                  </a:cubicBezTo>
                  <a:cubicBezTo>
                    <a:pt x="2578521" y="129546"/>
                    <a:pt x="2575981" y="96075"/>
                    <a:pt x="2573441" y="63500"/>
                  </a:cubicBezTo>
                  <a:cubicBezTo>
                    <a:pt x="2572171" y="44450"/>
                    <a:pt x="2570901" y="43180"/>
                    <a:pt x="2549283" y="41910"/>
                  </a:cubicBezTo>
                  <a:cubicBezTo>
                    <a:pt x="2543312" y="41910"/>
                    <a:pt x="2539331" y="41910"/>
                    <a:pt x="2533359" y="40640"/>
                  </a:cubicBezTo>
                  <a:cubicBezTo>
                    <a:pt x="2483598" y="36830"/>
                    <a:pt x="2431845" y="31750"/>
                    <a:pt x="2382084" y="30480"/>
                  </a:cubicBezTo>
                  <a:cubicBezTo>
                    <a:pt x="2260665" y="26670"/>
                    <a:pt x="2137256" y="25400"/>
                    <a:pt x="2015837" y="22860"/>
                  </a:cubicBezTo>
                  <a:cubicBezTo>
                    <a:pt x="1997922" y="22860"/>
                    <a:pt x="1978018" y="22860"/>
                    <a:pt x="1960103" y="22860"/>
                  </a:cubicBezTo>
                  <a:cubicBezTo>
                    <a:pt x="1930246" y="22860"/>
                    <a:pt x="1900389" y="22860"/>
                    <a:pt x="1872522" y="22860"/>
                  </a:cubicBezTo>
                  <a:cubicBezTo>
                    <a:pt x="1808828" y="22860"/>
                    <a:pt x="1745132" y="22860"/>
                    <a:pt x="1683428" y="24130"/>
                  </a:cubicBezTo>
                  <a:cubicBezTo>
                    <a:pt x="1629685" y="25400"/>
                    <a:pt x="724020" y="29210"/>
                    <a:pt x="670277" y="29210"/>
                  </a:cubicBezTo>
                  <a:cubicBezTo>
                    <a:pt x="582696" y="29210"/>
                    <a:pt x="495115" y="26670"/>
                    <a:pt x="407534" y="33020"/>
                  </a:cubicBezTo>
                  <a:cubicBezTo>
                    <a:pt x="361754" y="36830"/>
                    <a:pt x="317963" y="36830"/>
                    <a:pt x="274173" y="38100"/>
                  </a:cubicBezTo>
                  <a:cubicBezTo>
                    <a:pt x="198535" y="41910"/>
                    <a:pt x="122897"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173" y="1397767"/>
                    <a:pt x="93040" y="1399037"/>
                    <a:pt x="118916" y="1399037"/>
                  </a:cubicBezTo>
                  <a:cubicBezTo>
                    <a:pt x="156735" y="1399037"/>
                    <a:pt x="196544" y="1396497"/>
                    <a:pt x="234363" y="1399037"/>
                  </a:cubicBezTo>
                  <a:cubicBezTo>
                    <a:pt x="296068" y="1402847"/>
                    <a:pt x="357773" y="1405387"/>
                    <a:pt x="419477" y="1404117"/>
                  </a:cubicBezTo>
                  <a:cubicBezTo>
                    <a:pt x="459287" y="1402847"/>
                    <a:pt x="497106" y="1405387"/>
                    <a:pt x="536915" y="1405387"/>
                  </a:cubicBezTo>
                  <a:cubicBezTo>
                    <a:pt x="594639" y="1405387"/>
                    <a:pt x="652363" y="1404117"/>
                    <a:pt x="710086" y="1405387"/>
                  </a:cubicBezTo>
                  <a:cubicBezTo>
                    <a:pt x="795677" y="1406657"/>
                    <a:pt x="1735180" y="1396497"/>
                    <a:pt x="1822761" y="1399037"/>
                  </a:cubicBezTo>
                  <a:cubicBezTo>
                    <a:pt x="1860580" y="1400307"/>
                    <a:pt x="1898399" y="1401577"/>
                    <a:pt x="1934227" y="1401577"/>
                  </a:cubicBezTo>
                  <a:cubicBezTo>
                    <a:pt x="1999913" y="1404117"/>
                    <a:pt x="2063608" y="1400307"/>
                    <a:pt x="2129294" y="1404117"/>
                  </a:cubicBezTo>
                  <a:cubicBezTo>
                    <a:pt x="2183036" y="1406657"/>
                    <a:pt x="2236779" y="1406657"/>
                    <a:pt x="2290522" y="1409197"/>
                  </a:cubicBezTo>
                  <a:cubicBezTo>
                    <a:pt x="2370141" y="1413007"/>
                    <a:pt x="2449760" y="1415547"/>
                    <a:pt x="2529379" y="1416817"/>
                  </a:cubicBezTo>
                  <a:cubicBezTo>
                    <a:pt x="2559236" y="1416817"/>
                    <a:pt x="2578521" y="1415547"/>
                    <a:pt x="2598841" y="1415547"/>
                  </a:cubicBezTo>
                  <a:close/>
                </a:path>
              </a:pathLst>
            </a:custGeom>
            <a:solidFill>
              <a:srgbClr val="EF6705"/>
            </a:solidFill>
          </p:spPr>
          <p:txBody>
            <a:bodyPr/>
            <a:lstStyle/>
            <a:p>
              <a:endParaRPr lang="en-US" dirty="0"/>
            </a:p>
          </p:txBody>
        </p:sp>
      </p:grpSp>
      <p:sp>
        <p:nvSpPr>
          <p:cNvPr id="7" name="TextBox 7"/>
          <p:cNvSpPr txBox="1"/>
          <p:nvPr/>
        </p:nvSpPr>
        <p:spPr>
          <a:xfrm>
            <a:off x="4695599" y="1247775"/>
            <a:ext cx="8896803" cy="1019510"/>
          </a:xfrm>
          <a:prstGeom prst="rect">
            <a:avLst/>
          </a:prstGeom>
        </p:spPr>
        <p:txBody>
          <a:bodyPr lIns="0" tIns="0" rIns="0" bIns="0" rtlCol="0" anchor="t">
            <a:spAutoFit/>
          </a:bodyPr>
          <a:lstStyle/>
          <a:p>
            <a:pPr algn="ctr">
              <a:lnSpc>
                <a:spcPts val="7360"/>
              </a:lnSpc>
            </a:pPr>
            <a:r>
              <a:rPr lang="en-US" sz="8000" dirty="0">
                <a:solidFill>
                  <a:srgbClr val="000000"/>
                </a:solidFill>
                <a:latin typeface="Sacramento"/>
              </a:rPr>
              <a:t>Agile Model</a:t>
            </a:r>
          </a:p>
        </p:txBody>
      </p:sp>
      <p:sp>
        <p:nvSpPr>
          <p:cNvPr id="8" name="TextBox 7">
            <a:extLst>
              <a:ext uri="{FF2B5EF4-FFF2-40B4-BE49-F238E27FC236}">
                <a16:creationId xmlns:a16="http://schemas.microsoft.com/office/drawing/2014/main" id="{647DF5C4-2222-8241-08D3-C647A0455051}"/>
              </a:ext>
            </a:extLst>
          </p:cNvPr>
          <p:cNvSpPr txBox="1"/>
          <p:nvPr/>
        </p:nvSpPr>
        <p:spPr>
          <a:xfrm>
            <a:off x="2819400" y="2857500"/>
            <a:ext cx="13411200" cy="4524315"/>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We used the Agile SDLC model for our LMS project as it allowed us to develop features incrementally through iterative sprints. This approach enabled flexibility in accommodating changes, continuous feedback through tools like Postman and Git, and ensured high-quality deliverables. Agile helped us prioritize user-centric design by refining React and Material-UI components based on feedback, while fostering seamless collaboration between frontend and backend teams for efficient and timely deployment.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grpSp>
        <p:nvGrpSpPr>
          <p:cNvPr id="3" name="Group 3"/>
          <p:cNvGrpSpPr/>
          <p:nvPr/>
        </p:nvGrpSpPr>
        <p:grpSpPr>
          <a:xfrm>
            <a:off x="1616820" y="378312"/>
            <a:ext cx="15299038" cy="8478904"/>
            <a:chOff x="0" y="0"/>
            <a:chExt cx="2588536" cy="1434597"/>
          </a:xfrm>
        </p:grpSpPr>
        <p:sp>
          <p:nvSpPr>
            <p:cNvPr id="4" name="Freeform 4"/>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7" name="TextBox 7"/>
          <p:cNvSpPr txBox="1"/>
          <p:nvPr/>
        </p:nvSpPr>
        <p:spPr>
          <a:xfrm>
            <a:off x="6670939" y="1040041"/>
            <a:ext cx="51908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WBS</a:t>
            </a:r>
          </a:p>
        </p:txBody>
      </p:sp>
      <p:pic>
        <p:nvPicPr>
          <p:cNvPr id="8" name="Object4">
            <a:extLst>
              <a:ext uri="{FF2B5EF4-FFF2-40B4-BE49-F238E27FC236}">
                <a16:creationId xmlns:a16="http://schemas.microsoft.com/office/drawing/2014/main" id="{F77E5199-36D7-A13F-3B23-0A85A17FB95B}"/>
              </a:ext>
            </a:extLst>
          </p:cNvPr>
          <p:cNvPicPr>
            <a:picLocks noChangeAspect="1"/>
          </p:cNvPicPr>
          <p:nvPr/>
        </p:nvPicPr>
        <p:blipFill>
          <a:blip r:embed="rId2"/>
          <a:stretch>
            <a:fillRect/>
          </a:stretch>
        </p:blipFill>
        <p:spPr bwMode="auto">
          <a:xfrm>
            <a:off x="3124200" y="1943772"/>
            <a:ext cx="11887200" cy="6476327"/>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grpSp>
        <p:nvGrpSpPr>
          <p:cNvPr id="3" name="Group 3"/>
          <p:cNvGrpSpPr/>
          <p:nvPr/>
        </p:nvGrpSpPr>
        <p:grpSpPr>
          <a:xfrm>
            <a:off x="1600200" y="342899"/>
            <a:ext cx="15299038" cy="10007523"/>
            <a:chOff x="0" y="0"/>
            <a:chExt cx="2588536" cy="1434597"/>
          </a:xfrm>
        </p:grpSpPr>
        <p:sp>
          <p:nvSpPr>
            <p:cNvPr id="4" name="Freeform 4"/>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7" name="TextBox 7"/>
          <p:cNvSpPr txBox="1"/>
          <p:nvPr/>
        </p:nvSpPr>
        <p:spPr>
          <a:xfrm>
            <a:off x="5923787" y="952500"/>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Tools and Framework</a:t>
            </a:r>
          </a:p>
        </p:txBody>
      </p:sp>
      <p:sp>
        <p:nvSpPr>
          <p:cNvPr id="8" name="TextBox 7">
            <a:extLst>
              <a:ext uri="{FF2B5EF4-FFF2-40B4-BE49-F238E27FC236}">
                <a16:creationId xmlns:a16="http://schemas.microsoft.com/office/drawing/2014/main" id="{7A15F323-171E-CCD2-0FE8-6E0A4E2C992F}"/>
              </a:ext>
            </a:extLst>
          </p:cNvPr>
          <p:cNvSpPr txBox="1"/>
          <p:nvPr/>
        </p:nvSpPr>
        <p:spPr>
          <a:xfrm>
            <a:off x="1981200" y="1943100"/>
            <a:ext cx="14554200" cy="8515152"/>
          </a:xfrm>
          <a:prstGeom prst="rect">
            <a:avLst/>
          </a:prstGeom>
          <a:noFill/>
        </p:spPr>
        <p:txBody>
          <a:bodyPr wrap="square" rtlCol="0">
            <a:spAutoFit/>
          </a:bodyPr>
          <a:lstStyle/>
          <a:p>
            <a:pPr marL="0" marR="0">
              <a:lnSpc>
                <a:spcPct val="120000"/>
              </a:lnSpc>
              <a:spcAft>
                <a:spcPts val="800"/>
              </a:spcAft>
            </a:pPr>
            <a:r>
              <a:rPr lang="en-US" sz="2000" b="1" kern="100" dirty="0">
                <a:solidFill>
                  <a:srgbClr val="000000"/>
                </a:solidFill>
                <a:effectLst/>
                <a:latin typeface="Times New Roman" panose="02020603050405020304" pitchFamily="18" charset="0"/>
                <a:ea typeface="TimesNewRomanPSMT"/>
                <a:cs typeface="Times New Roman" panose="02020603050405020304" pitchFamily="18" charset="0"/>
              </a:rPr>
              <a:t>Backend</a:t>
            </a: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20000"/>
              </a:lnSpc>
              <a:buFont typeface="Symbol" panose="05050102010706020507" pitchFamily="18" charset="2"/>
              <a:buChar char=""/>
            </a:pPr>
            <a:r>
              <a:rPr lang="en-US" sz="2000" b="1" kern="100" dirty="0">
                <a:solidFill>
                  <a:srgbClr val="000000"/>
                </a:solidFill>
                <a:effectLst/>
                <a:latin typeface="Times New Roman" panose="02020603050405020304" pitchFamily="18" charset="0"/>
                <a:ea typeface="TimesNewRomanPSMT"/>
                <a:cs typeface="Times New Roman" panose="02020603050405020304" pitchFamily="18" charset="0"/>
              </a:rPr>
              <a:t>Express.js</a:t>
            </a:r>
            <a:r>
              <a:rPr lang="en-US" sz="2000" kern="100" dirty="0">
                <a:solidFill>
                  <a:srgbClr val="000000"/>
                </a:solidFill>
                <a:effectLst/>
                <a:latin typeface="Times New Roman" panose="02020603050405020304" pitchFamily="18" charset="0"/>
                <a:ea typeface="TimesNewRomanPSMT"/>
                <a:cs typeface="Times New Roman" panose="02020603050405020304" pitchFamily="18" charset="0"/>
              </a:rPr>
              <a:t>: Used as the main framework for the backend server, facilitating the creation of RESTful APIs.</a:t>
            </a: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20000"/>
              </a:lnSpc>
              <a:buFont typeface="Symbol" panose="05050102010706020507" pitchFamily="18" charset="2"/>
              <a:buChar char=""/>
            </a:pPr>
            <a:r>
              <a:rPr lang="en-US" sz="2000" b="1" kern="100" dirty="0">
                <a:solidFill>
                  <a:srgbClr val="000000"/>
                </a:solidFill>
                <a:effectLst/>
                <a:latin typeface="Times New Roman" panose="02020603050405020304" pitchFamily="18" charset="0"/>
                <a:ea typeface="TimesNewRomanPSMT"/>
                <a:cs typeface="Times New Roman" panose="02020603050405020304" pitchFamily="18" charset="0"/>
              </a:rPr>
              <a:t>MySQL</a:t>
            </a:r>
            <a:r>
              <a:rPr lang="en-US" sz="2000" kern="100" dirty="0">
                <a:solidFill>
                  <a:srgbClr val="000000"/>
                </a:solidFill>
                <a:effectLst/>
                <a:latin typeface="Times New Roman" panose="02020603050405020304" pitchFamily="18" charset="0"/>
                <a:ea typeface="TimesNewRomanPSMT"/>
                <a:cs typeface="Times New Roman" panose="02020603050405020304" pitchFamily="18" charset="0"/>
              </a:rPr>
              <a:t>: Used as the database to store user data, course details, assignments, submissions, and grades.</a:t>
            </a: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20000"/>
              </a:lnSpc>
              <a:buFont typeface="Symbol" panose="05050102010706020507" pitchFamily="18" charset="2"/>
              <a:buChar char=""/>
            </a:pPr>
            <a:r>
              <a:rPr lang="en-US" sz="2000" b="1" kern="100" dirty="0">
                <a:solidFill>
                  <a:srgbClr val="000000"/>
                </a:solidFill>
                <a:effectLst/>
                <a:latin typeface="Times New Roman" panose="02020603050405020304" pitchFamily="18" charset="0"/>
                <a:ea typeface="TimesNewRomanPSMT"/>
                <a:cs typeface="Times New Roman" panose="02020603050405020304" pitchFamily="18" charset="0"/>
              </a:rPr>
              <a:t>Sequelize</a:t>
            </a:r>
            <a:r>
              <a:rPr lang="en-US" sz="2000" kern="100" dirty="0">
                <a:solidFill>
                  <a:srgbClr val="000000"/>
                </a:solidFill>
                <a:effectLst/>
                <a:latin typeface="Times New Roman" panose="02020603050405020304" pitchFamily="18" charset="0"/>
                <a:ea typeface="TimesNewRomanPSMT"/>
                <a:cs typeface="Times New Roman" panose="02020603050405020304" pitchFamily="18" charset="0"/>
              </a:rPr>
              <a:t>: An ORM (Object-Relational Mapping) tool that enabled us to manage MySQL databases through JavaScript models, simplifying database queries and data management.</a:t>
            </a: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20000"/>
              </a:lnSpc>
              <a:buFont typeface="Symbol" panose="05050102010706020507" pitchFamily="18" charset="2"/>
              <a:buChar char=""/>
            </a:pPr>
            <a:r>
              <a:rPr lang="en-US" sz="2000" b="1" kern="100" dirty="0">
                <a:solidFill>
                  <a:srgbClr val="000000"/>
                </a:solidFill>
                <a:effectLst/>
                <a:latin typeface="Times New Roman" panose="02020603050405020304" pitchFamily="18" charset="0"/>
                <a:ea typeface="TimesNewRomanPSMT"/>
                <a:cs typeface="Times New Roman" panose="02020603050405020304" pitchFamily="18" charset="0"/>
              </a:rPr>
              <a:t>Multer</a:t>
            </a:r>
            <a:r>
              <a:rPr lang="en-US" sz="2000" kern="100" dirty="0">
                <a:solidFill>
                  <a:srgbClr val="000000"/>
                </a:solidFill>
                <a:effectLst/>
                <a:latin typeface="Times New Roman" panose="02020603050405020304" pitchFamily="18" charset="0"/>
                <a:ea typeface="TimesNewRomanPSMT"/>
                <a:cs typeface="Times New Roman" panose="02020603050405020304" pitchFamily="18" charset="0"/>
              </a:rPr>
              <a:t>: Used for handling file uploads, specifically for assignment submissions.</a:t>
            </a: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20000"/>
              </a:lnSpc>
              <a:buFont typeface="Symbol" panose="05050102010706020507" pitchFamily="18" charset="2"/>
              <a:buChar char=""/>
            </a:pPr>
            <a:r>
              <a:rPr lang="en-US" sz="2000" b="1" kern="100" dirty="0">
                <a:solidFill>
                  <a:srgbClr val="000000"/>
                </a:solidFill>
                <a:effectLst/>
                <a:latin typeface="Times New Roman" panose="02020603050405020304" pitchFamily="18" charset="0"/>
                <a:ea typeface="TimesNewRomanPSMT"/>
                <a:cs typeface="Times New Roman" panose="02020603050405020304" pitchFamily="18" charset="0"/>
              </a:rPr>
              <a:t>Nodemailer</a:t>
            </a:r>
            <a:r>
              <a:rPr lang="en-US" sz="2000" kern="100" dirty="0">
                <a:solidFill>
                  <a:srgbClr val="000000"/>
                </a:solidFill>
                <a:effectLst/>
                <a:latin typeface="Times New Roman" panose="02020603050405020304" pitchFamily="18" charset="0"/>
                <a:ea typeface="TimesNewRomanPSMT"/>
                <a:cs typeface="Times New Roman" panose="02020603050405020304" pitchFamily="18" charset="0"/>
              </a:rPr>
              <a:t>: Implemented for sending email notifications, especially for registration confirmations or grade updates.</a:t>
            </a: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20000"/>
              </a:lnSpc>
              <a:spcAft>
                <a:spcPts val="800"/>
              </a:spcAft>
              <a:buFont typeface="Symbol" panose="05050102010706020507" pitchFamily="18" charset="2"/>
              <a:buChar char=""/>
            </a:pPr>
            <a:r>
              <a:rPr lang="en-US" sz="2000" b="1" kern="100" dirty="0">
                <a:solidFill>
                  <a:srgbClr val="000000"/>
                </a:solidFill>
                <a:effectLst/>
                <a:latin typeface="Times New Roman" panose="02020603050405020304" pitchFamily="18" charset="0"/>
                <a:ea typeface="TimesNewRomanPSMT"/>
                <a:cs typeface="Times New Roman" panose="02020603050405020304" pitchFamily="18" charset="0"/>
              </a:rPr>
              <a:t>dotenv</a:t>
            </a:r>
            <a:r>
              <a:rPr lang="en-US" sz="2000" kern="100" dirty="0">
                <a:solidFill>
                  <a:srgbClr val="000000"/>
                </a:solidFill>
                <a:effectLst/>
                <a:latin typeface="Times New Roman" panose="02020603050405020304" pitchFamily="18" charset="0"/>
                <a:ea typeface="TimesNewRomanPSMT"/>
                <a:cs typeface="Times New Roman" panose="02020603050405020304" pitchFamily="18" charset="0"/>
              </a:rPr>
              <a:t>: Managed environment variables securely, including database credentials and API keys.</a:t>
            </a: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20000"/>
              </a:lnSpc>
              <a:spcAft>
                <a:spcPts val="800"/>
              </a:spcAft>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0" marR="0">
              <a:lnSpc>
                <a:spcPct val="120000"/>
              </a:lnSpc>
              <a:spcAft>
                <a:spcPts val="800"/>
              </a:spcAft>
            </a:pPr>
            <a:r>
              <a:rPr lang="en-US" sz="2000" b="1" kern="100" dirty="0">
                <a:solidFill>
                  <a:srgbClr val="000000"/>
                </a:solidFill>
                <a:effectLst/>
                <a:latin typeface="Times New Roman" panose="02020603050405020304" pitchFamily="18" charset="0"/>
                <a:ea typeface="TimesNewRomanPSMT"/>
                <a:cs typeface="Times New Roman" panose="02020603050405020304" pitchFamily="18" charset="0"/>
              </a:rPr>
              <a:t>Frontend</a:t>
            </a: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20000"/>
              </a:lnSpc>
              <a:buFont typeface="Symbol" panose="05050102010706020507" pitchFamily="18" charset="2"/>
              <a:buChar char=""/>
            </a:pPr>
            <a:r>
              <a:rPr lang="en-US" sz="2000" b="1" kern="100" dirty="0">
                <a:solidFill>
                  <a:srgbClr val="000000"/>
                </a:solidFill>
                <a:effectLst/>
                <a:latin typeface="Times New Roman" panose="02020603050405020304" pitchFamily="18" charset="0"/>
                <a:ea typeface="TimesNewRomanPSMT"/>
                <a:cs typeface="Times New Roman" panose="02020603050405020304" pitchFamily="18" charset="0"/>
              </a:rPr>
              <a:t>React</a:t>
            </a:r>
            <a:r>
              <a:rPr lang="en-US" sz="2000" kern="100" dirty="0">
                <a:solidFill>
                  <a:srgbClr val="000000"/>
                </a:solidFill>
                <a:effectLst/>
                <a:latin typeface="Times New Roman" panose="02020603050405020304" pitchFamily="18" charset="0"/>
                <a:ea typeface="TimesNewRomanPSMT"/>
                <a:cs typeface="Times New Roman" panose="02020603050405020304" pitchFamily="18" charset="0"/>
              </a:rPr>
              <a:t>: Used as the main library for building the user interface, enabling efficient state management and dynamic page rendering.</a:t>
            </a: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20000"/>
              </a:lnSpc>
              <a:buFont typeface="Symbol" panose="05050102010706020507" pitchFamily="18" charset="2"/>
              <a:buChar char=""/>
            </a:pPr>
            <a:r>
              <a:rPr lang="en-US" sz="2000" b="1" kern="100" dirty="0">
                <a:solidFill>
                  <a:srgbClr val="000000"/>
                </a:solidFill>
                <a:effectLst/>
                <a:latin typeface="Times New Roman" panose="02020603050405020304" pitchFamily="18" charset="0"/>
                <a:ea typeface="TimesNewRomanPSMT"/>
                <a:cs typeface="Times New Roman" panose="02020603050405020304" pitchFamily="18" charset="0"/>
              </a:rPr>
              <a:t>Material-UI</a:t>
            </a:r>
            <a:r>
              <a:rPr lang="en-US" sz="2000" kern="100" dirty="0">
                <a:solidFill>
                  <a:srgbClr val="000000"/>
                </a:solidFill>
                <a:effectLst/>
                <a:latin typeface="Times New Roman" panose="02020603050405020304" pitchFamily="18" charset="0"/>
                <a:ea typeface="TimesNewRomanPSMT"/>
                <a:cs typeface="Times New Roman" panose="02020603050405020304" pitchFamily="18" charset="0"/>
              </a:rPr>
              <a:t>: Provided pre-styled components for creating a responsive, user-friendly interface with minimal custom CSS.</a:t>
            </a: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20000"/>
              </a:lnSpc>
              <a:spcAft>
                <a:spcPts val="800"/>
              </a:spcAft>
              <a:buFont typeface="Symbol" panose="05050102010706020507" pitchFamily="18" charset="2"/>
              <a:buChar char=""/>
            </a:pPr>
            <a:r>
              <a:rPr lang="en-US" sz="2000" b="1" kern="100" dirty="0">
                <a:solidFill>
                  <a:srgbClr val="000000"/>
                </a:solidFill>
                <a:effectLst/>
                <a:latin typeface="Times New Roman" panose="02020603050405020304" pitchFamily="18" charset="0"/>
                <a:ea typeface="TimesNewRomanPSMT"/>
                <a:cs typeface="Times New Roman" panose="02020603050405020304" pitchFamily="18" charset="0"/>
              </a:rPr>
              <a:t>Axios</a:t>
            </a:r>
            <a:r>
              <a:rPr lang="en-US" sz="2000" kern="100" dirty="0">
                <a:solidFill>
                  <a:srgbClr val="000000"/>
                </a:solidFill>
                <a:effectLst/>
                <a:latin typeface="Times New Roman" panose="02020603050405020304" pitchFamily="18" charset="0"/>
                <a:ea typeface="TimesNewRomanPSMT"/>
                <a:cs typeface="Times New Roman" panose="02020603050405020304" pitchFamily="18" charset="0"/>
              </a:rPr>
              <a:t>: A promise-based HTTP client used to handle API requests and responses between the frontend and backend.</a:t>
            </a:r>
          </a:p>
          <a:p>
            <a:pPr marL="342900" marR="0" lvl="0" indent="-342900">
              <a:lnSpc>
                <a:spcPct val="120000"/>
              </a:lnSpc>
              <a:spcAft>
                <a:spcPts val="800"/>
              </a:spcAft>
              <a:buFont typeface="Symbol" panose="05050102010706020507" pitchFamily="18" charset="2"/>
              <a:buChar char=""/>
            </a:pPr>
            <a:endParaRPr lang="en-US" sz="2000" kern="100" dirty="0">
              <a:solidFill>
                <a:srgbClr val="000000"/>
              </a:solidFill>
              <a:latin typeface="Times New Roman" panose="02020603050405020304" pitchFamily="18" charset="0"/>
              <a:ea typeface="Aptos" panose="020B0004020202020204" pitchFamily="34" charset="0"/>
              <a:cs typeface="Times New Roman" panose="02020603050405020304" pitchFamily="18" charset="0"/>
            </a:endParaRPr>
          </a:p>
          <a:p>
            <a:pPr marR="0" lvl="0">
              <a:lnSpc>
                <a:spcPct val="120000"/>
              </a:lnSpc>
              <a:spcAft>
                <a:spcPts val="800"/>
              </a:spcAft>
            </a:pPr>
            <a:r>
              <a:rPr lang="en-US" sz="2000" b="1"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Other Important Tools</a:t>
            </a:r>
          </a:p>
          <a:p>
            <a:pPr marL="342900" marR="0" lvl="0" indent="-342900">
              <a:lnSpc>
                <a:spcPct val="120000"/>
              </a:lnSpc>
              <a:spcAft>
                <a:spcPts val="800"/>
              </a:spcAft>
              <a:buFont typeface="Arial" panose="020B0604020202020204" pitchFamily="34" charset="0"/>
              <a:buChar char="•"/>
            </a:pPr>
            <a:r>
              <a:rPr lang="en-US" sz="2000" b="1" kern="100" dirty="0">
                <a:solidFill>
                  <a:srgbClr val="000000"/>
                </a:solidFill>
                <a:latin typeface="Times New Roman" panose="02020603050405020304" pitchFamily="18" charset="0"/>
                <a:ea typeface="Aptos" panose="020B0004020202020204" pitchFamily="34" charset="0"/>
                <a:cs typeface="Times New Roman" panose="02020603050405020304" pitchFamily="18" charset="0"/>
              </a:rPr>
              <a:t>Visual Studio Code</a:t>
            </a:r>
          </a:p>
          <a:p>
            <a:pPr marL="342900" marR="0" lvl="0" indent="-342900">
              <a:lnSpc>
                <a:spcPct val="120000"/>
              </a:lnSpc>
              <a:spcAft>
                <a:spcPts val="800"/>
              </a:spcAft>
              <a:buFont typeface="Arial" panose="020B0604020202020204" pitchFamily="34" charset="0"/>
              <a:buChar char="•"/>
            </a:pPr>
            <a:r>
              <a:rPr lang="en-US" sz="2000" b="1"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Postman - </a:t>
            </a:r>
            <a:r>
              <a:rPr lang="en-US" sz="2000" dirty="0">
                <a:solidFill>
                  <a:srgbClr val="000000"/>
                </a:solidFill>
                <a:effectLst/>
                <a:latin typeface="Times New Roman" panose="02020603050405020304" pitchFamily="18" charset="0"/>
                <a:ea typeface="TimesNewRomanPSMT"/>
                <a:cs typeface="Times New Roman" panose="02020603050405020304" pitchFamily="18" charset="0"/>
              </a:rPr>
              <a:t>Used for API endpoint testing and verification.</a:t>
            </a:r>
            <a:endParaRPr lang="en-US" sz="2000" b="1"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20000"/>
              </a:lnSpc>
              <a:spcAft>
                <a:spcPts val="800"/>
              </a:spcAft>
              <a:buFont typeface="Arial" panose="020B0604020202020204" pitchFamily="34" charset="0"/>
              <a:buChar char="•"/>
            </a:pPr>
            <a:r>
              <a:rPr lang="en-US" sz="2000" b="1" kern="100" dirty="0">
                <a:solidFill>
                  <a:srgbClr val="000000"/>
                </a:solidFill>
                <a:latin typeface="Times New Roman" panose="02020603050405020304" pitchFamily="18" charset="0"/>
                <a:ea typeface="Aptos" panose="020B0004020202020204" pitchFamily="34" charset="0"/>
                <a:cs typeface="Times New Roman" panose="02020603050405020304" pitchFamily="18" charset="0"/>
              </a:rPr>
              <a:t>Excel</a:t>
            </a:r>
          </a:p>
          <a:p>
            <a:pPr marL="342900" marR="0" lvl="0" indent="-342900">
              <a:lnSpc>
                <a:spcPct val="120000"/>
              </a:lnSpc>
              <a:spcAft>
                <a:spcPts val="800"/>
              </a:spcAft>
              <a:buFont typeface="Arial" panose="020B0604020202020204" pitchFamily="34" charset="0"/>
              <a:buChar char="•"/>
            </a:pPr>
            <a:r>
              <a:rPr lang="en-US" sz="2000" b="1"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GitH</a:t>
            </a:r>
            <a:r>
              <a:rPr lang="en-US" sz="2000" b="1" kern="100" dirty="0">
                <a:solidFill>
                  <a:srgbClr val="000000"/>
                </a:solidFill>
                <a:latin typeface="Times New Roman" panose="02020603050405020304" pitchFamily="18" charset="0"/>
                <a:ea typeface="Aptos" panose="020B0004020202020204" pitchFamily="34" charset="0"/>
                <a:cs typeface="Times New Roman" panose="02020603050405020304" pitchFamily="18" charset="0"/>
              </a:rPr>
              <a:t>ub , Jira</a:t>
            </a:r>
            <a:endParaRPr lang="en-US" sz="2000" b="1"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grpSp>
        <p:nvGrpSpPr>
          <p:cNvPr id="3" name="Group 3"/>
          <p:cNvGrpSpPr/>
          <p:nvPr/>
        </p:nvGrpSpPr>
        <p:grpSpPr>
          <a:xfrm>
            <a:off x="1616820" y="378312"/>
            <a:ext cx="15299038" cy="8478904"/>
            <a:chOff x="0" y="0"/>
            <a:chExt cx="2588536" cy="1434597"/>
          </a:xfrm>
        </p:grpSpPr>
        <p:sp>
          <p:nvSpPr>
            <p:cNvPr id="4" name="Freeform 4"/>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6" name="TextBox 6"/>
          <p:cNvSpPr txBox="1"/>
          <p:nvPr/>
        </p:nvSpPr>
        <p:spPr>
          <a:xfrm>
            <a:off x="5587839" y="1040041"/>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Resource Allocation</a:t>
            </a:r>
          </a:p>
        </p:txBody>
      </p:sp>
      <p:sp>
        <p:nvSpPr>
          <p:cNvPr id="7" name="TextBox 7"/>
          <p:cNvSpPr txBox="1"/>
          <p:nvPr/>
        </p:nvSpPr>
        <p:spPr>
          <a:xfrm>
            <a:off x="2590800" y="3527108"/>
            <a:ext cx="13182600" cy="4450001"/>
          </a:xfrm>
          <a:prstGeom prst="rect">
            <a:avLst/>
          </a:prstGeom>
        </p:spPr>
        <p:txBody>
          <a:bodyPr wrap="square" lIns="0" tIns="0" rIns="0" bIns="0" rtlCol="0" anchor="t">
            <a:spAutoFit/>
          </a:bodyPr>
          <a:lstStyle/>
          <a:p>
            <a:pPr marL="571500" indent="-571500">
              <a:lnSpc>
                <a:spcPts val="5040"/>
              </a:lnSpc>
              <a:buFont typeface="Arial" panose="020B0604020202020204" pitchFamily="34" charset="0"/>
              <a:buChar char="•"/>
            </a:pPr>
            <a:r>
              <a:rPr lang="en-US" sz="3600" b="1" dirty="0">
                <a:solidFill>
                  <a:srgbClr val="000000"/>
                </a:solidFill>
                <a:latin typeface="Times New Roman" panose="02020603050405020304" pitchFamily="18" charset="0"/>
                <a:cs typeface="Times New Roman" panose="02020603050405020304" pitchFamily="18" charset="0"/>
              </a:rPr>
              <a:t>Jaydeep Mojidra </a:t>
            </a:r>
            <a:r>
              <a:rPr lang="en-US" sz="3600" dirty="0">
                <a:solidFill>
                  <a:srgbClr val="000000"/>
                </a:solidFill>
                <a:latin typeface="Times New Roman" panose="02020603050405020304" pitchFamily="18" charset="0"/>
                <a:cs typeface="Times New Roman" panose="02020603050405020304" pitchFamily="18" charset="0"/>
              </a:rPr>
              <a:t>- Frontend Development (React)</a:t>
            </a:r>
          </a:p>
          <a:p>
            <a:pPr marL="571500" indent="-571500">
              <a:lnSpc>
                <a:spcPts val="5040"/>
              </a:lnSpc>
              <a:buFont typeface="Arial" panose="020B0604020202020204" pitchFamily="34" charset="0"/>
              <a:buChar char="•"/>
            </a:pPr>
            <a:r>
              <a:rPr lang="en-US" sz="3600" b="1" dirty="0">
                <a:solidFill>
                  <a:srgbClr val="000000"/>
                </a:solidFill>
                <a:latin typeface="Times New Roman" panose="02020603050405020304" pitchFamily="18" charset="0"/>
                <a:cs typeface="Times New Roman" panose="02020603050405020304" pitchFamily="18" charset="0"/>
              </a:rPr>
              <a:t>Pranjal Kamboj </a:t>
            </a:r>
            <a:r>
              <a:rPr lang="en-US" sz="3600" dirty="0">
                <a:solidFill>
                  <a:srgbClr val="000000"/>
                </a:solidFill>
                <a:latin typeface="Times New Roman" panose="02020603050405020304" pitchFamily="18" charset="0"/>
                <a:cs typeface="Times New Roman" panose="02020603050405020304" pitchFamily="18" charset="0"/>
              </a:rPr>
              <a:t>– Backend Development (Node.js)</a:t>
            </a:r>
          </a:p>
          <a:p>
            <a:pPr marL="571500" indent="-571500">
              <a:lnSpc>
                <a:spcPts val="5040"/>
              </a:lnSpc>
              <a:buFont typeface="Arial" panose="020B0604020202020204" pitchFamily="34" charset="0"/>
              <a:buChar char="•"/>
            </a:pPr>
            <a:r>
              <a:rPr lang="en-US" sz="3600" b="1" dirty="0">
                <a:solidFill>
                  <a:srgbClr val="000000"/>
                </a:solidFill>
                <a:latin typeface="Times New Roman" panose="02020603050405020304" pitchFamily="18" charset="0"/>
                <a:cs typeface="Times New Roman" panose="02020603050405020304" pitchFamily="18" charset="0"/>
              </a:rPr>
              <a:t>Samyak Jain </a:t>
            </a:r>
            <a:r>
              <a:rPr lang="en-US" sz="3600" dirty="0">
                <a:solidFill>
                  <a:srgbClr val="000000"/>
                </a:solidFill>
                <a:latin typeface="Times New Roman" panose="02020603050405020304" pitchFamily="18" charset="0"/>
                <a:cs typeface="Times New Roman" panose="02020603050405020304" pitchFamily="18" charset="0"/>
              </a:rPr>
              <a:t>- Backend Development (Express.js) and API Testing and verification</a:t>
            </a:r>
          </a:p>
          <a:p>
            <a:pPr marL="571500" indent="-571500">
              <a:lnSpc>
                <a:spcPts val="5040"/>
              </a:lnSpc>
              <a:buFont typeface="Arial" panose="020B0604020202020204" pitchFamily="34" charset="0"/>
              <a:buChar char="•"/>
            </a:pPr>
            <a:r>
              <a:rPr lang="en-US" sz="3600" b="1" dirty="0">
                <a:solidFill>
                  <a:srgbClr val="000000"/>
                </a:solidFill>
                <a:latin typeface="Times New Roman" panose="02020603050405020304" pitchFamily="18" charset="0"/>
                <a:cs typeface="Times New Roman" panose="02020603050405020304" pitchFamily="18" charset="0"/>
              </a:rPr>
              <a:t>Dhruv Shah </a:t>
            </a:r>
            <a:r>
              <a:rPr lang="en-US" sz="3600" dirty="0">
                <a:solidFill>
                  <a:srgbClr val="000000"/>
                </a:solidFill>
                <a:latin typeface="Times New Roman" panose="02020603050405020304" pitchFamily="18" charset="0"/>
                <a:cs typeface="Times New Roman" panose="02020603050405020304" pitchFamily="18" charset="0"/>
              </a:rPr>
              <a:t>- Frontend Development (React) and Database (MySQL)</a:t>
            </a:r>
          </a:p>
          <a:p>
            <a:pPr algn="ctr">
              <a:lnSpc>
                <a:spcPts val="5040"/>
              </a:lnSpc>
            </a:pPr>
            <a:endParaRPr lang="en-US" sz="3600" dirty="0">
              <a:solidFill>
                <a:srgbClr val="000000"/>
              </a:solidFill>
              <a:latin typeface="Glacial Indifferenc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p:cNvGrpSpPr/>
        <p:nvPr/>
      </p:nvGrpSpPr>
      <p:grpSpPr>
        <a:xfrm>
          <a:off x="0" y="0"/>
          <a:ext cx="0" cy="0"/>
          <a:chOff x="0" y="0"/>
          <a:chExt cx="0" cy="0"/>
        </a:xfrm>
      </p:grpSpPr>
      <p:grpSp>
        <p:nvGrpSpPr>
          <p:cNvPr id="3" name="Group 3"/>
          <p:cNvGrpSpPr/>
          <p:nvPr/>
        </p:nvGrpSpPr>
        <p:grpSpPr>
          <a:xfrm>
            <a:off x="1616820" y="378312"/>
            <a:ext cx="15299038" cy="9565788"/>
            <a:chOff x="0" y="0"/>
            <a:chExt cx="2588536" cy="1434597"/>
          </a:xfrm>
        </p:grpSpPr>
        <p:sp>
          <p:nvSpPr>
            <p:cNvPr id="4" name="Freeform 4"/>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7" name="TextBox 7"/>
          <p:cNvSpPr txBox="1"/>
          <p:nvPr/>
        </p:nvSpPr>
        <p:spPr>
          <a:xfrm>
            <a:off x="5587839" y="1040041"/>
            <a:ext cx="7357000" cy="903732"/>
          </a:xfrm>
          <a:prstGeom prst="rect">
            <a:avLst/>
          </a:prstGeom>
        </p:spPr>
        <p:txBody>
          <a:bodyPr lIns="0" tIns="0" rIns="0" bIns="0" rtlCol="0" anchor="t">
            <a:spAutoFit/>
          </a:bodyPr>
          <a:lstStyle/>
          <a:p>
            <a:pPr algn="ctr">
              <a:lnSpc>
                <a:spcPts val="6624"/>
              </a:lnSpc>
            </a:pPr>
            <a:r>
              <a:rPr lang="en-US" sz="7200" dirty="0">
                <a:solidFill>
                  <a:srgbClr val="000000"/>
                </a:solidFill>
                <a:latin typeface="Sacramento"/>
              </a:rPr>
              <a:t>Gantt Chart</a:t>
            </a:r>
          </a:p>
        </p:txBody>
      </p:sp>
      <p:pic>
        <p:nvPicPr>
          <p:cNvPr id="6" name="Picture 5" descr="A graph with orange and white text&#10;&#10;Description automatically generated with medium confidence">
            <a:extLst>
              <a:ext uri="{FF2B5EF4-FFF2-40B4-BE49-F238E27FC236}">
                <a16:creationId xmlns:a16="http://schemas.microsoft.com/office/drawing/2014/main" id="{97909D22-8C37-6AFA-E8D6-70E748384F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1943773"/>
            <a:ext cx="11811000" cy="3580727"/>
          </a:xfrm>
          <a:prstGeom prst="rect">
            <a:avLst/>
          </a:prstGeom>
        </p:spPr>
      </p:pic>
      <p:pic>
        <p:nvPicPr>
          <p:cNvPr id="8" name="Picture 7" descr="A screenshot of a calendar&#10;&#10;Description automatically generated">
            <a:extLst>
              <a:ext uri="{FF2B5EF4-FFF2-40B4-BE49-F238E27FC236}">
                <a16:creationId xmlns:a16="http://schemas.microsoft.com/office/drawing/2014/main" id="{C988D664-AE86-DC79-1DEF-F79FD6CD1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6323214"/>
            <a:ext cx="11963400" cy="32398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E8D7"/>
        </a:solidFill>
        <a:effectLst/>
      </p:bgPr>
    </p:bg>
    <p:spTree>
      <p:nvGrpSpPr>
        <p:cNvPr id="1" name="">
          <a:extLst>
            <a:ext uri="{FF2B5EF4-FFF2-40B4-BE49-F238E27FC236}">
              <a16:creationId xmlns:a16="http://schemas.microsoft.com/office/drawing/2014/main" id="{19472B0C-973F-D3C7-E67C-364A0C916D38}"/>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6E4B735-F95F-94B6-0407-55B91A51FD70}"/>
              </a:ext>
            </a:extLst>
          </p:cNvPr>
          <p:cNvGrpSpPr/>
          <p:nvPr/>
        </p:nvGrpSpPr>
        <p:grpSpPr>
          <a:xfrm>
            <a:off x="1616820" y="378312"/>
            <a:ext cx="15299038" cy="8478904"/>
            <a:chOff x="0" y="0"/>
            <a:chExt cx="2588536" cy="1434597"/>
          </a:xfrm>
        </p:grpSpPr>
        <p:sp>
          <p:nvSpPr>
            <p:cNvPr id="4" name="Freeform 4">
              <a:extLst>
                <a:ext uri="{FF2B5EF4-FFF2-40B4-BE49-F238E27FC236}">
                  <a16:creationId xmlns:a16="http://schemas.microsoft.com/office/drawing/2014/main" id="{548A0B4A-3864-B394-B7B5-41F72ADE277C}"/>
                </a:ext>
              </a:extLst>
            </p:cNvPr>
            <p:cNvSpPr/>
            <p:nvPr/>
          </p:nvSpPr>
          <p:spPr>
            <a:xfrm>
              <a:off x="10160" y="16510"/>
              <a:ext cx="2565676" cy="1406657"/>
            </a:xfrm>
            <a:custGeom>
              <a:avLst/>
              <a:gdLst/>
              <a:ahLst/>
              <a:cxnLst/>
              <a:rect l="l" t="t" r="r" b="b"/>
              <a:pathLst>
                <a:path w="2565676" h="1406657">
                  <a:moveTo>
                    <a:pt x="2565676" y="1406657"/>
                  </a:moveTo>
                  <a:lnTo>
                    <a:pt x="0" y="1399037"/>
                  </a:lnTo>
                  <a:lnTo>
                    <a:pt x="0" y="501092"/>
                  </a:lnTo>
                  <a:lnTo>
                    <a:pt x="17780" y="19050"/>
                  </a:lnTo>
                  <a:lnTo>
                    <a:pt x="1277261" y="0"/>
                  </a:lnTo>
                  <a:lnTo>
                    <a:pt x="2546626" y="5080"/>
                  </a:lnTo>
                  <a:close/>
                </a:path>
              </a:pathLst>
            </a:custGeom>
            <a:solidFill>
              <a:srgbClr val="FFFFFF"/>
            </a:solidFill>
          </p:spPr>
          <p:txBody>
            <a:bodyPr/>
            <a:lstStyle/>
            <a:p>
              <a:endParaRPr lang="en-US" dirty="0"/>
            </a:p>
          </p:txBody>
        </p:sp>
        <p:sp>
          <p:nvSpPr>
            <p:cNvPr id="5" name="Freeform 5">
              <a:extLst>
                <a:ext uri="{FF2B5EF4-FFF2-40B4-BE49-F238E27FC236}">
                  <a16:creationId xmlns:a16="http://schemas.microsoft.com/office/drawing/2014/main" id="{63F2C747-BC8F-C573-0911-7ABA1DA6F967}"/>
                </a:ext>
              </a:extLst>
            </p:cNvPr>
            <p:cNvSpPr/>
            <p:nvPr/>
          </p:nvSpPr>
          <p:spPr>
            <a:xfrm>
              <a:off x="-3810" y="0"/>
              <a:ext cx="2594886" cy="1433327"/>
            </a:xfrm>
            <a:custGeom>
              <a:avLst/>
              <a:gdLst/>
              <a:ahLst/>
              <a:cxnLst/>
              <a:rect l="l" t="t" r="r" b="b"/>
              <a:pathLst>
                <a:path w="2594886" h="1433327">
                  <a:moveTo>
                    <a:pt x="2560596" y="21590"/>
                  </a:moveTo>
                  <a:cubicBezTo>
                    <a:pt x="2561866" y="34290"/>
                    <a:pt x="2561866" y="44450"/>
                    <a:pt x="2563136" y="54610"/>
                  </a:cubicBezTo>
                  <a:cubicBezTo>
                    <a:pt x="2565676" y="84569"/>
                    <a:pt x="2566946" y="113856"/>
                    <a:pt x="2569486" y="142098"/>
                  </a:cubicBezTo>
                  <a:cubicBezTo>
                    <a:pt x="2569486" y="182891"/>
                    <a:pt x="2582186" y="987245"/>
                    <a:pt x="2588536" y="1028038"/>
                  </a:cubicBezTo>
                  <a:cubicBezTo>
                    <a:pt x="2594886" y="1089750"/>
                    <a:pt x="2591076" y="1152508"/>
                    <a:pt x="2591076" y="1214221"/>
                  </a:cubicBezTo>
                  <a:cubicBezTo>
                    <a:pt x="2591076" y="1268612"/>
                    <a:pt x="2592346" y="1318818"/>
                    <a:pt x="2593616" y="1372367"/>
                  </a:cubicBezTo>
                  <a:cubicBezTo>
                    <a:pt x="2593616" y="1393957"/>
                    <a:pt x="2593616" y="1407927"/>
                    <a:pt x="2593616" y="1432057"/>
                  </a:cubicBezTo>
                  <a:cubicBezTo>
                    <a:pt x="2570756" y="1432057"/>
                    <a:pt x="2550436" y="1433327"/>
                    <a:pt x="2527261" y="1432057"/>
                  </a:cubicBezTo>
                  <a:cubicBezTo>
                    <a:pt x="2399328" y="1426977"/>
                    <a:pt x="2269427" y="1433327"/>
                    <a:pt x="2141494" y="1428247"/>
                  </a:cubicBezTo>
                  <a:cubicBezTo>
                    <a:pt x="2064734" y="1424437"/>
                    <a:pt x="1989942" y="1426977"/>
                    <a:pt x="1913183" y="1424437"/>
                  </a:cubicBezTo>
                  <a:cubicBezTo>
                    <a:pt x="1877755" y="1423167"/>
                    <a:pt x="1842327" y="1421897"/>
                    <a:pt x="1806900" y="1420627"/>
                  </a:cubicBezTo>
                  <a:cubicBezTo>
                    <a:pt x="1785250" y="1420627"/>
                    <a:pt x="1765568" y="1421897"/>
                    <a:pt x="1743917" y="1421897"/>
                  </a:cubicBezTo>
                  <a:cubicBezTo>
                    <a:pt x="1688808" y="1420627"/>
                    <a:pt x="1537256" y="1421897"/>
                    <a:pt x="1482147" y="1420627"/>
                  </a:cubicBezTo>
                  <a:cubicBezTo>
                    <a:pt x="1442783" y="1419357"/>
                    <a:pt x="655503" y="1428247"/>
                    <a:pt x="616139" y="1426977"/>
                  </a:cubicBezTo>
                  <a:cubicBezTo>
                    <a:pt x="606298" y="1426977"/>
                    <a:pt x="594489" y="1428247"/>
                    <a:pt x="584648" y="1428247"/>
                  </a:cubicBezTo>
                  <a:cubicBezTo>
                    <a:pt x="561029" y="1428247"/>
                    <a:pt x="539379" y="1429517"/>
                    <a:pt x="515761" y="1429517"/>
                  </a:cubicBezTo>
                  <a:cubicBezTo>
                    <a:pt x="456715" y="1429517"/>
                    <a:pt x="399637" y="1428247"/>
                    <a:pt x="340591" y="1426977"/>
                  </a:cubicBezTo>
                  <a:cubicBezTo>
                    <a:pt x="305163" y="1425707"/>
                    <a:pt x="269736" y="1424437"/>
                    <a:pt x="236276" y="1423167"/>
                  </a:cubicBezTo>
                  <a:cubicBezTo>
                    <a:pt x="173294" y="1421897"/>
                    <a:pt x="110311"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1106" y="30480"/>
                    <a:pt x="92598" y="29210"/>
                  </a:cubicBezTo>
                  <a:cubicBezTo>
                    <a:pt x="145739" y="25400"/>
                    <a:pt x="198880" y="22860"/>
                    <a:pt x="253990" y="20320"/>
                  </a:cubicBezTo>
                  <a:cubicBezTo>
                    <a:pt x="291386" y="17780"/>
                    <a:pt x="328782" y="16510"/>
                    <a:pt x="364209" y="13970"/>
                  </a:cubicBezTo>
                  <a:cubicBezTo>
                    <a:pt x="399637" y="11430"/>
                    <a:pt x="437033" y="8890"/>
                    <a:pt x="472460" y="8890"/>
                  </a:cubicBezTo>
                  <a:cubicBezTo>
                    <a:pt x="511824" y="7620"/>
                    <a:pt x="551188" y="10160"/>
                    <a:pt x="590552" y="8890"/>
                  </a:cubicBezTo>
                  <a:cubicBezTo>
                    <a:pt x="639757" y="8890"/>
                    <a:pt x="1531352" y="6350"/>
                    <a:pt x="1580557" y="5080"/>
                  </a:cubicBezTo>
                  <a:cubicBezTo>
                    <a:pt x="1627794" y="3810"/>
                    <a:pt x="1675030" y="2540"/>
                    <a:pt x="1724235" y="2540"/>
                  </a:cubicBezTo>
                  <a:cubicBezTo>
                    <a:pt x="1804931" y="1270"/>
                    <a:pt x="1883660" y="0"/>
                    <a:pt x="1964356" y="0"/>
                  </a:cubicBezTo>
                  <a:cubicBezTo>
                    <a:pt x="1997815" y="0"/>
                    <a:pt x="2033243" y="2540"/>
                    <a:pt x="2066702" y="2540"/>
                  </a:cubicBezTo>
                  <a:cubicBezTo>
                    <a:pt x="2159208" y="3810"/>
                    <a:pt x="2253681" y="5080"/>
                    <a:pt x="2346186" y="7620"/>
                  </a:cubicBezTo>
                  <a:cubicBezTo>
                    <a:pt x="2395392" y="8890"/>
                    <a:pt x="2444596" y="12700"/>
                    <a:pt x="2493801" y="16510"/>
                  </a:cubicBezTo>
                  <a:cubicBezTo>
                    <a:pt x="2505611" y="16510"/>
                    <a:pt x="2517420" y="16510"/>
                    <a:pt x="2527261" y="16510"/>
                  </a:cubicBezTo>
                  <a:cubicBezTo>
                    <a:pt x="2541546" y="17780"/>
                    <a:pt x="2550436" y="20320"/>
                    <a:pt x="2560596" y="21590"/>
                  </a:cubicBezTo>
                  <a:close/>
                  <a:moveTo>
                    <a:pt x="2570756" y="1415547"/>
                  </a:moveTo>
                  <a:cubicBezTo>
                    <a:pt x="2572026" y="1399037"/>
                    <a:pt x="2573296" y="1386337"/>
                    <a:pt x="2573296" y="1373637"/>
                  </a:cubicBezTo>
                  <a:cubicBezTo>
                    <a:pt x="2572026" y="1313588"/>
                    <a:pt x="2570756" y="1258152"/>
                    <a:pt x="2570756" y="1198531"/>
                  </a:cubicBezTo>
                  <a:cubicBezTo>
                    <a:pt x="2570756" y="1171336"/>
                    <a:pt x="2573296" y="1144141"/>
                    <a:pt x="2572026" y="1116945"/>
                  </a:cubicBezTo>
                  <a:cubicBezTo>
                    <a:pt x="2572026" y="1091842"/>
                    <a:pt x="2570756" y="1065693"/>
                    <a:pt x="2569486" y="1040589"/>
                  </a:cubicBezTo>
                  <a:cubicBezTo>
                    <a:pt x="2564406" y="1001888"/>
                    <a:pt x="2552976" y="200672"/>
                    <a:pt x="2552976" y="161971"/>
                  </a:cubicBezTo>
                  <a:cubicBezTo>
                    <a:pt x="2550436" y="129546"/>
                    <a:pt x="2547896" y="96075"/>
                    <a:pt x="2545356" y="63500"/>
                  </a:cubicBezTo>
                  <a:cubicBezTo>
                    <a:pt x="2544086" y="44450"/>
                    <a:pt x="2542816" y="43180"/>
                    <a:pt x="2521356" y="41910"/>
                  </a:cubicBezTo>
                  <a:cubicBezTo>
                    <a:pt x="2515452" y="41910"/>
                    <a:pt x="2511515" y="41910"/>
                    <a:pt x="2505611" y="40640"/>
                  </a:cubicBezTo>
                  <a:cubicBezTo>
                    <a:pt x="2456406" y="36830"/>
                    <a:pt x="2405232" y="31750"/>
                    <a:pt x="2356027" y="30480"/>
                  </a:cubicBezTo>
                  <a:cubicBezTo>
                    <a:pt x="2235967" y="26670"/>
                    <a:pt x="2113939" y="25400"/>
                    <a:pt x="1993879" y="22860"/>
                  </a:cubicBezTo>
                  <a:cubicBezTo>
                    <a:pt x="1976165" y="22860"/>
                    <a:pt x="1956483" y="22860"/>
                    <a:pt x="1938769" y="22860"/>
                  </a:cubicBezTo>
                  <a:cubicBezTo>
                    <a:pt x="1909246" y="22860"/>
                    <a:pt x="1879723" y="22860"/>
                    <a:pt x="1852168" y="22860"/>
                  </a:cubicBezTo>
                  <a:cubicBezTo>
                    <a:pt x="1789186" y="22860"/>
                    <a:pt x="1726204" y="22860"/>
                    <a:pt x="1665189" y="24130"/>
                  </a:cubicBezTo>
                  <a:cubicBezTo>
                    <a:pt x="1612048" y="25400"/>
                    <a:pt x="716517" y="29210"/>
                    <a:pt x="663376" y="29210"/>
                  </a:cubicBezTo>
                  <a:cubicBezTo>
                    <a:pt x="576775" y="29210"/>
                    <a:pt x="490174" y="26670"/>
                    <a:pt x="403573" y="33020"/>
                  </a:cubicBezTo>
                  <a:cubicBezTo>
                    <a:pt x="358305" y="36830"/>
                    <a:pt x="315004" y="36830"/>
                    <a:pt x="271704" y="38100"/>
                  </a:cubicBezTo>
                  <a:cubicBezTo>
                    <a:pt x="196912" y="41910"/>
                    <a:pt x="122121"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5043" y="1397767"/>
                    <a:pt x="92598" y="1399037"/>
                    <a:pt x="118184" y="1399037"/>
                  </a:cubicBezTo>
                  <a:cubicBezTo>
                    <a:pt x="155580" y="1399037"/>
                    <a:pt x="194944" y="1396497"/>
                    <a:pt x="232340" y="1399037"/>
                  </a:cubicBezTo>
                  <a:cubicBezTo>
                    <a:pt x="293354" y="1402847"/>
                    <a:pt x="354368" y="1405387"/>
                    <a:pt x="415382" y="1404117"/>
                  </a:cubicBezTo>
                  <a:cubicBezTo>
                    <a:pt x="454746" y="1402847"/>
                    <a:pt x="492142" y="1405387"/>
                    <a:pt x="531506" y="1405387"/>
                  </a:cubicBezTo>
                  <a:cubicBezTo>
                    <a:pt x="588584" y="1405387"/>
                    <a:pt x="645662" y="1404117"/>
                    <a:pt x="702740" y="1405387"/>
                  </a:cubicBezTo>
                  <a:cubicBezTo>
                    <a:pt x="787372" y="1406657"/>
                    <a:pt x="1716362" y="1396497"/>
                    <a:pt x="1802963" y="1399037"/>
                  </a:cubicBezTo>
                  <a:cubicBezTo>
                    <a:pt x="1840359" y="1400307"/>
                    <a:pt x="1877755" y="1401577"/>
                    <a:pt x="1913183" y="1401577"/>
                  </a:cubicBezTo>
                  <a:cubicBezTo>
                    <a:pt x="1978133" y="1404117"/>
                    <a:pt x="2041115" y="1400307"/>
                    <a:pt x="2106066" y="1404117"/>
                  </a:cubicBezTo>
                  <a:cubicBezTo>
                    <a:pt x="2159208" y="1406657"/>
                    <a:pt x="2212349" y="1406657"/>
                    <a:pt x="2265490" y="1409197"/>
                  </a:cubicBezTo>
                  <a:cubicBezTo>
                    <a:pt x="2344218" y="1413007"/>
                    <a:pt x="2422946" y="1415547"/>
                    <a:pt x="2501674" y="1416817"/>
                  </a:cubicBezTo>
                  <a:cubicBezTo>
                    <a:pt x="2531197" y="1416817"/>
                    <a:pt x="2550436" y="1415547"/>
                    <a:pt x="2570756" y="1415547"/>
                  </a:cubicBezTo>
                  <a:close/>
                </a:path>
              </a:pathLst>
            </a:custGeom>
            <a:solidFill>
              <a:srgbClr val="EF6705"/>
            </a:solidFill>
          </p:spPr>
          <p:txBody>
            <a:bodyPr/>
            <a:lstStyle/>
            <a:p>
              <a:endParaRPr lang="en-US" dirty="0"/>
            </a:p>
          </p:txBody>
        </p:sp>
      </p:grpSp>
      <p:sp>
        <p:nvSpPr>
          <p:cNvPr id="7" name="TextBox 7">
            <a:extLst>
              <a:ext uri="{FF2B5EF4-FFF2-40B4-BE49-F238E27FC236}">
                <a16:creationId xmlns:a16="http://schemas.microsoft.com/office/drawing/2014/main" id="{9D10233B-50B0-1A6E-9F24-AE8BC25DEB0C}"/>
              </a:ext>
            </a:extLst>
          </p:cNvPr>
          <p:cNvSpPr txBox="1"/>
          <p:nvPr/>
        </p:nvSpPr>
        <p:spPr>
          <a:xfrm>
            <a:off x="4114800" y="1040041"/>
            <a:ext cx="10515599" cy="2604559"/>
          </a:xfrm>
          <a:prstGeom prst="rect">
            <a:avLst/>
          </a:prstGeom>
        </p:spPr>
        <p:txBody>
          <a:bodyPr wrap="square" lIns="0" tIns="0" rIns="0" bIns="0" rtlCol="0" anchor="t">
            <a:spAutoFit/>
          </a:bodyPr>
          <a:lstStyle/>
          <a:p>
            <a:pPr algn="ctr">
              <a:lnSpc>
                <a:spcPts val="6624"/>
              </a:lnSpc>
            </a:pPr>
            <a:r>
              <a:rPr lang="en-US" sz="7200" dirty="0">
                <a:solidFill>
                  <a:srgbClr val="000000"/>
                </a:solidFill>
                <a:latin typeface="Sacramento"/>
              </a:rPr>
              <a:t>Table For Each Person Task and Responsibilities</a:t>
            </a:r>
          </a:p>
          <a:p>
            <a:pPr algn="ctr">
              <a:lnSpc>
                <a:spcPts val="6624"/>
              </a:lnSpc>
            </a:pPr>
            <a:endParaRPr lang="en-US" sz="7200" dirty="0">
              <a:solidFill>
                <a:srgbClr val="000000"/>
              </a:solidFill>
              <a:latin typeface="Sacramento"/>
            </a:endParaRPr>
          </a:p>
        </p:txBody>
      </p:sp>
      <p:graphicFrame>
        <p:nvGraphicFramePr>
          <p:cNvPr id="10" name="Table 9">
            <a:extLst>
              <a:ext uri="{FF2B5EF4-FFF2-40B4-BE49-F238E27FC236}">
                <a16:creationId xmlns:a16="http://schemas.microsoft.com/office/drawing/2014/main" id="{7D9B7F85-A9EA-E756-A460-7D6B506C734B}"/>
              </a:ext>
            </a:extLst>
          </p:cNvPr>
          <p:cNvGraphicFramePr>
            <a:graphicFrameLocks noGrp="1"/>
          </p:cNvGraphicFramePr>
          <p:nvPr>
            <p:extLst>
              <p:ext uri="{D42A27DB-BD31-4B8C-83A1-F6EECF244321}">
                <p14:modId xmlns:p14="http://schemas.microsoft.com/office/powerpoint/2010/main" val="3303616342"/>
              </p:ext>
            </p:extLst>
          </p:nvPr>
        </p:nvGraphicFramePr>
        <p:xfrm>
          <a:off x="2743200" y="3379955"/>
          <a:ext cx="12801600" cy="4311979"/>
        </p:xfrm>
        <a:graphic>
          <a:graphicData uri="http://schemas.openxmlformats.org/drawingml/2006/table">
            <a:tbl>
              <a:tblPr firstRow="1" firstCol="1" bandRow="1">
                <a:tableStyleId>{5C22544A-7EE6-4342-B048-85BDC9FD1C3A}</a:tableStyleId>
              </a:tblPr>
              <a:tblGrid>
                <a:gridCol w="6400800">
                  <a:extLst>
                    <a:ext uri="{9D8B030D-6E8A-4147-A177-3AD203B41FA5}">
                      <a16:colId xmlns:a16="http://schemas.microsoft.com/office/drawing/2014/main" val="4278534628"/>
                    </a:ext>
                  </a:extLst>
                </a:gridCol>
                <a:gridCol w="6400800">
                  <a:extLst>
                    <a:ext uri="{9D8B030D-6E8A-4147-A177-3AD203B41FA5}">
                      <a16:colId xmlns:a16="http://schemas.microsoft.com/office/drawing/2014/main" val="1062491073"/>
                    </a:ext>
                  </a:extLst>
                </a:gridCol>
              </a:tblGrid>
              <a:tr h="615997">
                <a:tc>
                  <a:txBody>
                    <a:bodyPr/>
                    <a:lstStyle/>
                    <a:p>
                      <a:pPr marL="0" marR="0">
                        <a:lnSpc>
                          <a:spcPct val="120000"/>
                        </a:lnSpc>
                        <a:spcAft>
                          <a:spcPts val="800"/>
                        </a:spcAft>
                      </a:pPr>
                      <a:r>
                        <a:rPr lang="en-US" sz="1200" kern="100" dirty="0">
                          <a:effectLst/>
                        </a:rPr>
                        <a:t>Tasks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20000"/>
                        </a:lnSpc>
                        <a:spcAft>
                          <a:spcPts val="800"/>
                        </a:spcAft>
                      </a:pPr>
                      <a:r>
                        <a:rPr lang="en-US" sz="1200" kern="100" dirty="0">
                          <a:effectLst/>
                        </a:rPr>
                        <a:t>Assigned Task</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1867603"/>
                  </a:ext>
                </a:extLst>
              </a:tr>
              <a:tr h="615997">
                <a:tc>
                  <a:txBody>
                    <a:bodyPr/>
                    <a:lstStyle/>
                    <a:p>
                      <a:pPr marL="0" marR="0">
                        <a:lnSpc>
                          <a:spcPct val="120000"/>
                        </a:lnSpc>
                        <a:spcAft>
                          <a:spcPts val="800"/>
                        </a:spcAft>
                      </a:pPr>
                      <a:r>
                        <a:rPr lang="en-US" sz="1200" kern="100" dirty="0">
                          <a:effectLst/>
                        </a:rPr>
                        <a:t>Gathering Requirements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20000"/>
                        </a:lnSpc>
                        <a:spcAft>
                          <a:spcPts val="800"/>
                        </a:spcAft>
                      </a:pPr>
                      <a:r>
                        <a:rPr lang="en-US" sz="1200" kern="100" dirty="0">
                          <a:effectLst/>
                        </a:rPr>
                        <a:t>Jaydeep, Pranjal, Samyak, Dhruv</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4331375"/>
                  </a:ext>
                </a:extLst>
              </a:tr>
              <a:tr h="615997">
                <a:tc>
                  <a:txBody>
                    <a:bodyPr/>
                    <a:lstStyle/>
                    <a:p>
                      <a:pPr marL="0" marR="0">
                        <a:lnSpc>
                          <a:spcPct val="120000"/>
                        </a:lnSpc>
                        <a:spcAft>
                          <a:spcPts val="800"/>
                        </a:spcAft>
                      </a:pPr>
                      <a:r>
                        <a:rPr lang="en-US" sz="1200" kern="100" dirty="0">
                          <a:effectLst/>
                        </a:rPr>
                        <a:t>User Interface Design</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20000"/>
                        </a:lnSpc>
                        <a:spcAft>
                          <a:spcPts val="800"/>
                        </a:spcAft>
                      </a:pPr>
                      <a:r>
                        <a:rPr lang="en-US" sz="1200" kern="100" dirty="0">
                          <a:effectLst/>
                        </a:rPr>
                        <a:t>Samyak, Dhruv</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1406242"/>
                  </a:ext>
                </a:extLst>
              </a:tr>
              <a:tr h="615997">
                <a:tc>
                  <a:txBody>
                    <a:bodyPr/>
                    <a:lstStyle/>
                    <a:p>
                      <a:pPr marL="0" marR="0">
                        <a:lnSpc>
                          <a:spcPct val="120000"/>
                        </a:lnSpc>
                        <a:spcAft>
                          <a:spcPts val="800"/>
                        </a:spcAft>
                      </a:pPr>
                      <a:r>
                        <a:rPr lang="en-US" sz="1200" kern="100" dirty="0">
                          <a:effectLst/>
                        </a:rPr>
                        <a:t>Implementation</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20000"/>
                        </a:lnSpc>
                        <a:spcAft>
                          <a:spcPts val="800"/>
                        </a:spcAft>
                      </a:pPr>
                      <a:r>
                        <a:rPr lang="en-US" sz="1200" kern="100" dirty="0">
                          <a:effectLst/>
                        </a:rPr>
                        <a:t>Jaydeep, Pranjal</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8231048"/>
                  </a:ext>
                </a:extLst>
              </a:tr>
              <a:tr h="615997">
                <a:tc>
                  <a:txBody>
                    <a:bodyPr/>
                    <a:lstStyle/>
                    <a:p>
                      <a:pPr marL="0" marR="0">
                        <a:lnSpc>
                          <a:spcPct val="120000"/>
                        </a:lnSpc>
                        <a:spcAft>
                          <a:spcPts val="800"/>
                        </a:spcAft>
                      </a:pPr>
                      <a:r>
                        <a:rPr lang="en-US" sz="1200" kern="100" dirty="0">
                          <a:effectLst/>
                        </a:rPr>
                        <a:t>Testing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20000"/>
                        </a:lnSpc>
                        <a:spcAft>
                          <a:spcPts val="800"/>
                        </a:spcAft>
                      </a:pPr>
                      <a:r>
                        <a:rPr lang="en-US" sz="1200" kern="100" dirty="0">
                          <a:effectLst/>
                        </a:rPr>
                        <a:t>Jaydeep, Pranjal, Samyak, Dhruv</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1677206"/>
                  </a:ext>
                </a:extLst>
              </a:tr>
              <a:tr h="615997">
                <a:tc>
                  <a:txBody>
                    <a:bodyPr/>
                    <a:lstStyle/>
                    <a:p>
                      <a:pPr marL="0" marR="0">
                        <a:lnSpc>
                          <a:spcPct val="120000"/>
                        </a:lnSpc>
                        <a:spcAft>
                          <a:spcPts val="800"/>
                        </a:spcAft>
                      </a:pPr>
                      <a:r>
                        <a:rPr lang="en-US" sz="1200" kern="100" dirty="0">
                          <a:effectLst/>
                        </a:rPr>
                        <a:t>Debugging</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20000"/>
                        </a:lnSpc>
                        <a:spcAft>
                          <a:spcPts val="800"/>
                        </a:spcAft>
                      </a:pPr>
                      <a:r>
                        <a:rPr lang="en-US" sz="1200" kern="100" dirty="0">
                          <a:effectLst/>
                        </a:rPr>
                        <a:t>Jaydeep, Pranjal, Samyak, Dhruv</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34727642"/>
                  </a:ext>
                </a:extLst>
              </a:tr>
              <a:tr h="615997">
                <a:tc>
                  <a:txBody>
                    <a:bodyPr/>
                    <a:lstStyle/>
                    <a:p>
                      <a:pPr marL="0" marR="0">
                        <a:lnSpc>
                          <a:spcPct val="120000"/>
                        </a:lnSpc>
                        <a:spcAft>
                          <a:spcPts val="800"/>
                        </a:spcAft>
                      </a:pPr>
                      <a:r>
                        <a:rPr lang="en-US" sz="1200" kern="100" dirty="0">
                          <a:effectLst/>
                        </a:rPr>
                        <a:t>Documentation</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20000"/>
                        </a:lnSpc>
                        <a:spcAft>
                          <a:spcPts val="800"/>
                        </a:spcAft>
                      </a:pPr>
                      <a:r>
                        <a:rPr lang="en-US" sz="1200" kern="100" dirty="0">
                          <a:effectLst/>
                        </a:rPr>
                        <a:t>Jaydeep, Pranjal, Samyak, Dhruv</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6320546"/>
                  </a:ext>
                </a:extLst>
              </a:tr>
            </a:tbl>
          </a:graphicData>
        </a:graphic>
      </p:graphicFrame>
    </p:spTree>
    <p:extLst>
      <p:ext uri="{BB962C8B-B14F-4D97-AF65-F5344CB8AC3E}">
        <p14:creationId xmlns:p14="http://schemas.microsoft.com/office/powerpoint/2010/main" val="2775949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618</TotalTime>
  <Words>1381</Words>
  <Application>Microsoft Office PowerPoint</Application>
  <PresentationFormat>Custom</PresentationFormat>
  <Paragraphs>207</Paragraphs>
  <Slides>39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Sacramento</vt:lpstr>
      <vt:lpstr>Calibri</vt:lpstr>
      <vt:lpstr>Arial</vt:lpstr>
      <vt:lpstr>Aptos</vt:lpstr>
      <vt:lpstr>Glacial Indifference</vt:lpstr>
      <vt:lpstr>Glacial Indifference Bold</vt:lpstr>
      <vt:lpstr>Times New Roman</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ASE PPT</dc:title>
  <dc:creator>Shah, Dhruv Vikram</dc:creator>
  <cp:lastModifiedBy>Shah, Dhruv Vikram</cp:lastModifiedBy>
  <cp:revision>34</cp:revision>
  <dcterms:created xsi:type="dcterms:W3CDTF">2006-08-16T00:00:00Z</dcterms:created>
  <dcterms:modified xsi:type="dcterms:W3CDTF">2024-11-20T19:10:29Z</dcterms:modified>
  <dc:identifier>DAGCcRLstSk</dc:identifier>
</cp:coreProperties>
</file>